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9" r:id="rId4"/>
    <p:sldId id="260" r:id="rId5"/>
    <p:sldId id="261" r:id="rId6"/>
    <p:sldId id="284" r:id="rId7"/>
    <p:sldId id="262" r:id="rId8"/>
    <p:sldId id="263" r:id="rId9"/>
    <p:sldId id="264" r:id="rId10"/>
    <p:sldId id="265"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477" r:id="rId24"/>
    <p:sldId id="475" r:id="rId25"/>
    <p:sldId id="474" r:id="rId26"/>
    <p:sldId id="280" r:id="rId27"/>
    <p:sldId id="281" r:id="rId28"/>
    <p:sldId id="476" r:id="rId29"/>
    <p:sldId id="301" r:id="rId30"/>
    <p:sldId id="282" r:id="rId31"/>
    <p:sldId id="283" r:id="rId32"/>
  </p:sldIdLst>
  <p:sldSz cx="9144000" cy="5143500" type="screen16x9"/>
  <p:notesSz cx="6858000" cy="9144000"/>
  <p:embeddedFontLst>
    <p:embeddedFont>
      <p:font typeface="Abadi" panose="020B0604020104020204" pitchFamily="34" charset="0"/>
      <p:regular r:id="rId34"/>
    </p:embeddedFont>
    <p:embeddedFont>
      <p:font typeface="Amasis MT Pro Black" panose="02040A04050005020304" pitchFamily="18" charset="0"/>
      <p:bold r:id="rId35"/>
    </p:embeddedFont>
    <p:embeddedFont>
      <p:font typeface="Roboto" panose="02000000000000000000" pitchFamily="2" charset="0"/>
      <p:regular r:id="rId36"/>
      <p:bold r:id="rId37"/>
      <p:italic r:id="rId38"/>
      <p:boldItalic r:id="rId39"/>
    </p:embeddedFont>
    <p:embeddedFont>
      <p:font typeface="Roboto Slab" pitchFamily="2" charset="0"/>
      <p:regular r:id="rId40"/>
      <p:bold r:id="rId41"/>
    </p:embeddedFont>
    <p:embeddedFont>
      <p:font typeface="Roboto Slab Black" pitchFamily="2" charset="0"/>
      <p:bold r:id="rId42"/>
    </p:embeddedFont>
    <p:embeddedFont>
      <p:font typeface="Roboto Slab ExtraBold" pitchFamily="2" charset="0"/>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060FE6-4082-F1CB-F6E1-F6340B3B5ACE}" name="Thomas Gihring" initials="TG" userId="e9abae8770d51fe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BBDC0DB-A622-4804-B6A5-D3BB4614F910}">
  <a:tblStyle styleId="{0BBDC0DB-A622-4804-B6A5-D3BB4614F9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30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E6206-E741-4113-A921-870625AEE17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BBA831A-9A46-4A0C-A844-7FAA21167971}">
      <dgm:prSet phldrT="[Text]" custT="1"/>
      <dgm:spPr>
        <a:solidFill>
          <a:srgbClr val="92D050"/>
        </a:solidFill>
      </dgm:spPr>
      <dgm:t>
        <a:bodyPr/>
        <a:lstStyle/>
        <a:p>
          <a:pPr algn="ctr"/>
          <a:r>
            <a:rPr lang="en-US" sz="2100" dirty="0">
              <a:solidFill>
                <a:schemeClr val="tx1"/>
              </a:solidFill>
              <a:latin typeface="+mn-lt"/>
            </a:rPr>
            <a:t>M-50 replaced RMV with MAV</a:t>
          </a:r>
        </a:p>
      </dgm:t>
    </dgm:pt>
    <dgm:pt modelId="{54F2616E-A5CD-4E70-B7CF-658761E5C21D}" type="parTrans" cxnId="{DD368E45-6886-4352-AB83-858CF0832CFC}">
      <dgm:prSet/>
      <dgm:spPr/>
      <dgm:t>
        <a:bodyPr/>
        <a:lstStyle/>
        <a:p>
          <a:endParaRPr lang="en-US"/>
        </a:p>
      </dgm:t>
    </dgm:pt>
    <dgm:pt modelId="{E7F270EA-E0B5-436F-AE74-1E1A22FF5CD3}" type="sibTrans" cxnId="{DD368E45-6886-4352-AB83-858CF0832CFC}">
      <dgm:prSet/>
      <dgm:spPr/>
      <dgm:t>
        <a:bodyPr/>
        <a:lstStyle/>
        <a:p>
          <a:endParaRPr lang="en-US"/>
        </a:p>
      </dgm:t>
    </dgm:pt>
    <dgm:pt modelId="{FC0EC1E6-FB96-4EBD-AC3B-754BDDDF2439}">
      <dgm:prSet phldrT="[Text]" custT="1"/>
      <dgm:spPr>
        <a:solidFill>
          <a:srgbClr val="92D050"/>
        </a:solidFill>
      </dgm:spPr>
      <dgm:t>
        <a:bodyPr/>
        <a:lstStyle/>
        <a:p>
          <a:pPr algn="ctr"/>
          <a:r>
            <a:rPr lang="en-US" sz="2000" dirty="0">
              <a:solidFill>
                <a:schemeClr val="tx1"/>
              </a:solidFill>
              <a:latin typeface="+mn-lt"/>
            </a:rPr>
            <a:t>Gradually shifting tax burden onto lower value residential sites</a:t>
          </a:r>
        </a:p>
      </dgm:t>
    </dgm:pt>
    <dgm:pt modelId="{0CB4790D-ACF0-4ED6-83E8-34839806A6E1}" type="sibTrans" cxnId="{3538E31F-D4AB-4822-A23B-B173E7788114}">
      <dgm:prSet/>
      <dgm:spPr/>
      <dgm:t>
        <a:bodyPr/>
        <a:lstStyle/>
        <a:p>
          <a:endParaRPr lang="en-US"/>
        </a:p>
      </dgm:t>
    </dgm:pt>
    <dgm:pt modelId="{C4D9CB8D-AED0-487B-AFEA-E3D4C1C7569D}" type="parTrans" cxnId="{3538E31F-D4AB-4822-A23B-B173E7788114}">
      <dgm:prSet/>
      <dgm:spPr/>
      <dgm:t>
        <a:bodyPr/>
        <a:lstStyle/>
        <a:p>
          <a:endParaRPr lang="en-US"/>
        </a:p>
      </dgm:t>
    </dgm:pt>
    <dgm:pt modelId="{8EAA3B9B-8EAD-43CA-9F95-B222784239EB}" type="pres">
      <dgm:prSet presAssocID="{64BE6206-E741-4113-A921-870625AEE17B}" presName="linear" presStyleCnt="0">
        <dgm:presLayoutVars>
          <dgm:animLvl val="lvl"/>
          <dgm:resizeHandles val="exact"/>
        </dgm:presLayoutVars>
      </dgm:prSet>
      <dgm:spPr/>
    </dgm:pt>
    <dgm:pt modelId="{CC3A7646-8984-42B3-8CDC-AB489DB3CDA3}" type="pres">
      <dgm:prSet presAssocID="{0BBA831A-9A46-4A0C-A844-7FAA21167971}" presName="parentText" presStyleLbl="node1" presStyleIdx="0" presStyleCnt="2" custScaleX="100000" custScaleY="49646" custLinFactY="-39394" custLinFactNeighborY="-100000">
        <dgm:presLayoutVars>
          <dgm:chMax val="0"/>
          <dgm:bulletEnabled val="1"/>
        </dgm:presLayoutVars>
      </dgm:prSet>
      <dgm:spPr/>
    </dgm:pt>
    <dgm:pt modelId="{26BEB8B1-07A3-47B9-9CC2-D448D8CDBECB}" type="pres">
      <dgm:prSet presAssocID="{E7F270EA-E0B5-436F-AE74-1E1A22FF5CD3}" presName="spacer" presStyleCnt="0"/>
      <dgm:spPr/>
    </dgm:pt>
    <dgm:pt modelId="{9B5E9725-DDF9-437A-8837-D1FA939E17DB}" type="pres">
      <dgm:prSet presAssocID="{FC0EC1E6-FB96-4EBD-AC3B-754BDDDF2439}" presName="parentText" presStyleLbl="node1" presStyleIdx="1" presStyleCnt="2" custScaleY="72842" custLinFactY="33426" custLinFactNeighborX="1513" custLinFactNeighborY="100000">
        <dgm:presLayoutVars>
          <dgm:chMax val="0"/>
          <dgm:bulletEnabled val="1"/>
        </dgm:presLayoutVars>
      </dgm:prSet>
      <dgm:spPr/>
    </dgm:pt>
  </dgm:ptLst>
  <dgm:cxnLst>
    <dgm:cxn modelId="{3538E31F-D4AB-4822-A23B-B173E7788114}" srcId="{64BE6206-E741-4113-A921-870625AEE17B}" destId="{FC0EC1E6-FB96-4EBD-AC3B-754BDDDF2439}" srcOrd="1" destOrd="0" parTransId="{C4D9CB8D-AED0-487B-AFEA-E3D4C1C7569D}" sibTransId="{0CB4790D-ACF0-4ED6-83E8-34839806A6E1}"/>
    <dgm:cxn modelId="{6A360439-AB2B-493C-A373-694B30205632}" type="presOf" srcId="{FC0EC1E6-FB96-4EBD-AC3B-754BDDDF2439}" destId="{9B5E9725-DDF9-437A-8837-D1FA939E17DB}" srcOrd="0" destOrd="0" presId="urn:microsoft.com/office/officeart/2005/8/layout/vList2"/>
    <dgm:cxn modelId="{DD368E45-6886-4352-AB83-858CF0832CFC}" srcId="{64BE6206-E741-4113-A921-870625AEE17B}" destId="{0BBA831A-9A46-4A0C-A844-7FAA21167971}" srcOrd="0" destOrd="0" parTransId="{54F2616E-A5CD-4E70-B7CF-658761E5C21D}" sibTransId="{E7F270EA-E0B5-436F-AE74-1E1A22FF5CD3}"/>
    <dgm:cxn modelId="{0AA4E59E-9A3A-4F4F-B768-44818B4D6D36}" type="presOf" srcId="{0BBA831A-9A46-4A0C-A844-7FAA21167971}" destId="{CC3A7646-8984-42B3-8CDC-AB489DB3CDA3}" srcOrd="0" destOrd="0" presId="urn:microsoft.com/office/officeart/2005/8/layout/vList2"/>
    <dgm:cxn modelId="{620586F1-2A81-4CA5-8F06-FDADB729BC46}" type="presOf" srcId="{64BE6206-E741-4113-A921-870625AEE17B}" destId="{8EAA3B9B-8EAD-43CA-9F95-B222784239EB}" srcOrd="0" destOrd="0" presId="urn:microsoft.com/office/officeart/2005/8/layout/vList2"/>
    <dgm:cxn modelId="{BBC6734E-63CD-4AC4-B76C-AB5C60E5B786}" type="presParOf" srcId="{8EAA3B9B-8EAD-43CA-9F95-B222784239EB}" destId="{CC3A7646-8984-42B3-8CDC-AB489DB3CDA3}" srcOrd="0" destOrd="0" presId="urn:microsoft.com/office/officeart/2005/8/layout/vList2"/>
    <dgm:cxn modelId="{D44E29D4-9AD5-454B-A7C3-B59AA9255EA8}" type="presParOf" srcId="{8EAA3B9B-8EAD-43CA-9F95-B222784239EB}" destId="{26BEB8B1-07A3-47B9-9CC2-D448D8CDBECB}" srcOrd="1" destOrd="0" presId="urn:microsoft.com/office/officeart/2005/8/layout/vList2"/>
    <dgm:cxn modelId="{1ACFD446-F56B-4F27-B778-2805DD457309}" type="presParOf" srcId="{8EAA3B9B-8EAD-43CA-9F95-B222784239EB}" destId="{9B5E9725-DDF9-437A-8837-D1FA939E17D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A7646-8984-42B3-8CDC-AB489DB3CDA3}">
      <dsp:nvSpPr>
        <dsp:cNvPr id="0" name=""/>
        <dsp:cNvSpPr/>
      </dsp:nvSpPr>
      <dsp:spPr>
        <a:xfrm>
          <a:off x="0" y="0"/>
          <a:ext cx="3988454" cy="604092"/>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mn-lt"/>
            </a:rPr>
            <a:t>M-50 replaced RMV with MAV</a:t>
          </a:r>
        </a:p>
      </dsp:txBody>
      <dsp:txXfrm>
        <a:off x="29489" y="29489"/>
        <a:ext cx="3929476" cy="545114"/>
      </dsp:txXfrm>
    </dsp:sp>
    <dsp:sp modelId="{9B5E9725-DDF9-437A-8837-D1FA939E17DB}">
      <dsp:nvSpPr>
        <dsp:cNvPr id="0" name=""/>
        <dsp:cNvSpPr/>
      </dsp:nvSpPr>
      <dsp:spPr>
        <a:xfrm>
          <a:off x="0" y="1940834"/>
          <a:ext cx="3988454" cy="886341"/>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mn-lt"/>
            </a:rPr>
            <a:t>Gradually shifting tax burden onto lower value residential sites</a:t>
          </a:r>
        </a:p>
      </dsp:txBody>
      <dsp:txXfrm>
        <a:off x="43268" y="1984102"/>
        <a:ext cx="3901918" cy="7998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85ecea5b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85ecea5b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e85ecea5b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e85ecea5b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85ecea5b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85ecea5b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85ecea5b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85ecea5b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e85ecea5b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e85ecea5b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e85ecea5b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e85ecea5b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85ecea5b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e85ecea5ba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85ecea5b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e85ecea5ba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e85ecea5b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e85ecea5b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85ecea5b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e85ecea5b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eae711f68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eae711f68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e85ecea5b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e85ecea5b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85ecea5ba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85ecea5ba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e85ecea5ba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e85ecea5ba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e85ecea5ba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e85ecea5ba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e85ecea5ba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e85ecea5ba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85ecea5b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e85ecea5b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ae711f687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ae711f687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ae711f687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ae711f687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eae711f687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eae711f687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e809597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e809597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ae809597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ae809597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84e7ac5a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84e7ac5a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84e7ac5a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e84e7ac5a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356450" y="644250"/>
            <a:ext cx="6431100" cy="1927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lnSpc>
                <a:spcPct val="79000"/>
              </a:lnSpc>
              <a:spcBef>
                <a:spcPts val="0"/>
              </a:spcBef>
              <a:spcAft>
                <a:spcPts val="0"/>
              </a:spcAft>
              <a:buNone/>
            </a:pPr>
            <a:r>
              <a:rPr lang="en" sz="4300" b="1"/>
              <a:t>Reforming Property Taxes in Oregon</a:t>
            </a:r>
            <a:endParaRPr sz="4300" b="1"/>
          </a:p>
          <a:p>
            <a:pPr marL="0" lvl="0" indent="0" algn="ctr" rtl="0">
              <a:lnSpc>
                <a:spcPct val="79000"/>
              </a:lnSpc>
              <a:spcBef>
                <a:spcPts val="0"/>
              </a:spcBef>
              <a:spcAft>
                <a:spcPts val="0"/>
              </a:spcAft>
              <a:buNone/>
            </a:pPr>
            <a:endParaRPr sz="2000"/>
          </a:p>
          <a:p>
            <a:pPr marL="0" lvl="0" indent="0" algn="ctr" rtl="0">
              <a:lnSpc>
                <a:spcPct val="79000"/>
              </a:lnSpc>
              <a:spcBef>
                <a:spcPts val="0"/>
              </a:spcBef>
              <a:spcAft>
                <a:spcPts val="0"/>
              </a:spcAft>
              <a:buNone/>
            </a:pPr>
            <a:r>
              <a:rPr lang="en" sz="2600"/>
              <a:t>A proposal to adopt land value taxation</a:t>
            </a:r>
            <a:endParaRPr sz="2600"/>
          </a:p>
        </p:txBody>
      </p:sp>
      <p:sp>
        <p:nvSpPr>
          <p:cNvPr id="64" name="Google Shape;64;p13"/>
          <p:cNvSpPr txBox="1">
            <a:spLocks noGrp="1"/>
          </p:cNvSpPr>
          <p:nvPr>
            <p:ph type="subTitle" idx="1"/>
          </p:nvPr>
        </p:nvSpPr>
        <p:spPr>
          <a:xfrm>
            <a:off x="2136750" y="3038125"/>
            <a:ext cx="4870500" cy="1162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88"/>
              <a:buNone/>
            </a:pPr>
            <a:r>
              <a:rPr lang="en" sz="1900"/>
              <a:t>Prepared by </a:t>
            </a:r>
            <a:endParaRPr sz="1900"/>
          </a:p>
          <a:p>
            <a:pPr marL="0" lvl="0" indent="0" algn="ctr" rtl="0">
              <a:lnSpc>
                <a:spcPct val="100000"/>
              </a:lnSpc>
              <a:spcBef>
                <a:spcPts val="0"/>
              </a:spcBef>
              <a:spcAft>
                <a:spcPts val="0"/>
              </a:spcAft>
              <a:buSzPts val="688"/>
              <a:buNone/>
            </a:pPr>
            <a:r>
              <a:rPr lang="en" sz="2200"/>
              <a:t>Tom Gihring &amp; Kris Nelson </a:t>
            </a:r>
            <a:endParaRPr sz="2200"/>
          </a:p>
          <a:p>
            <a:pPr marL="0" lvl="0" indent="0" algn="ctr" rtl="0">
              <a:lnSpc>
                <a:spcPct val="100000"/>
              </a:lnSpc>
              <a:spcBef>
                <a:spcPts val="0"/>
              </a:spcBef>
              <a:spcAft>
                <a:spcPts val="0"/>
              </a:spcAft>
              <a:buSzPts val="688"/>
              <a:buNone/>
            </a:pPr>
            <a:r>
              <a:rPr lang="en" sz="1900" b="1"/>
              <a:t>Common Ground OR-WA</a:t>
            </a:r>
            <a:endParaRPr sz="1900" b="1"/>
          </a:p>
        </p:txBody>
      </p:sp>
      <p:sp>
        <p:nvSpPr>
          <p:cNvPr id="65" name="Google Shape;65;p13"/>
          <p:cNvSpPr/>
          <p:nvPr/>
        </p:nvSpPr>
        <p:spPr>
          <a:xfrm>
            <a:off x="50950" y="2902950"/>
            <a:ext cx="2272500" cy="21537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171450" dir="21540000" algn="bl" rotWithShape="0">
              <a:srgbClr val="000000">
                <a:alpha val="2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3"/>
          <p:cNvPicPr preferRelativeResize="0"/>
          <p:nvPr/>
        </p:nvPicPr>
        <p:blipFill>
          <a:blip r:embed="rId3">
            <a:alphaModFix/>
          </a:blip>
          <a:stretch>
            <a:fillRect/>
          </a:stretch>
        </p:blipFill>
        <p:spPr>
          <a:xfrm>
            <a:off x="145307" y="3508000"/>
            <a:ext cx="2083800" cy="94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0" y="26925"/>
            <a:ext cx="9144000" cy="595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t>Why Can’t Measure 5 limitations coexist with LVT? </a:t>
            </a:r>
            <a:endParaRPr b="1"/>
          </a:p>
        </p:txBody>
      </p:sp>
      <p:sp>
        <p:nvSpPr>
          <p:cNvPr id="202" name="Google Shape;202;p22"/>
          <p:cNvSpPr txBox="1"/>
          <p:nvPr/>
        </p:nvSpPr>
        <p:spPr>
          <a:xfrm>
            <a:off x="5635475" y="1593001"/>
            <a:ext cx="2961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Roboto"/>
                <a:ea typeface="Roboto"/>
                <a:cs typeface="Roboto"/>
                <a:sym typeface="Roboto"/>
              </a:rPr>
              <a:t>When the building tax rate is reduced, the land tax rate must rise to achieve revenue neutrality.</a:t>
            </a:r>
            <a:endParaRPr sz="1800" dirty="0">
              <a:solidFill>
                <a:schemeClr val="dk1"/>
              </a:solidFill>
              <a:latin typeface="Roboto"/>
              <a:ea typeface="Roboto"/>
              <a:cs typeface="Roboto"/>
              <a:sym typeface="Roboto"/>
            </a:endParaRPr>
          </a:p>
        </p:txBody>
      </p:sp>
      <p:sp>
        <p:nvSpPr>
          <p:cNvPr id="203" name="Google Shape;203;p22"/>
          <p:cNvSpPr txBox="1"/>
          <p:nvPr/>
        </p:nvSpPr>
        <p:spPr>
          <a:xfrm>
            <a:off x="60388" y="3967421"/>
            <a:ext cx="13968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1"/>
                </a:solidFill>
              </a:rPr>
              <a:t>Example</a:t>
            </a:r>
            <a:endParaRPr dirty="0">
              <a:solidFill>
                <a:schemeClr val="dk1"/>
              </a:solidFill>
            </a:endParaRPr>
          </a:p>
        </p:txBody>
      </p:sp>
      <p:sp>
        <p:nvSpPr>
          <p:cNvPr id="204" name="Google Shape;204;p22"/>
          <p:cNvSpPr txBox="1"/>
          <p:nvPr/>
        </p:nvSpPr>
        <p:spPr>
          <a:xfrm>
            <a:off x="854017" y="3256614"/>
            <a:ext cx="2435343"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chemeClr val="dk1"/>
                </a:solidFill>
              </a:rPr>
              <a:t>Conventional </a:t>
            </a:r>
            <a:endParaRPr sz="1800" b="1" dirty="0">
              <a:solidFill>
                <a:schemeClr val="dk1"/>
              </a:solidFill>
            </a:endParaRPr>
          </a:p>
          <a:p>
            <a:pPr marL="0" lvl="0" indent="0" algn="ctr" rtl="0">
              <a:spcBef>
                <a:spcPts val="0"/>
              </a:spcBef>
              <a:spcAft>
                <a:spcPts val="0"/>
              </a:spcAft>
              <a:buNone/>
            </a:pPr>
            <a:r>
              <a:rPr lang="en" sz="1800" b="1" dirty="0">
                <a:solidFill>
                  <a:schemeClr val="dk1"/>
                </a:solidFill>
              </a:rPr>
              <a:t>Property Tax</a:t>
            </a:r>
            <a:endParaRPr sz="1800" b="1" dirty="0">
              <a:solidFill>
                <a:schemeClr val="dk1"/>
              </a:solidFill>
            </a:endParaRPr>
          </a:p>
        </p:txBody>
      </p:sp>
      <p:sp>
        <p:nvSpPr>
          <p:cNvPr id="205" name="Google Shape;205;p22"/>
          <p:cNvSpPr txBox="1"/>
          <p:nvPr/>
        </p:nvSpPr>
        <p:spPr>
          <a:xfrm>
            <a:off x="5197128" y="3035376"/>
            <a:ext cx="186726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chemeClr val="dk1"/>
                </a:solidFill>
              </a:rPr>
              <a:t>Two-Rate </a:t>
            </a:r>
            <a:endParaRPr sz="1800" b="1" dirty="0">
              <a:solidFill>
                <a:schemeClr val="dk1"/>
              </a:solidFill>
            </a:endParaRPr>
          </a:p>
          <a:p>
            <a:pPr marL="0" lvl="0" indent="0" algn="ctr" rtl="0">
              <a:spcBef>
                <a:spcPts val="0"/>
              </a:spcBef>
              <a:spcAft>
                <a:spcPts val="0"/>
              </a:spcAft>
              <a:buNone/>
            </a:pPr>
            <a:r>
              <a:rPr lang="en" sz="1800" b="1" dirty="0">
                <a:solidFill>
                  <a:schemeClr val="dk1"/>
                </a:solidFill>
              </a:rPr>
              <a:t>Property Tax</a:t>
            </a:r>
            <a:endParaRPr sz="1800" b="1" dirty="0">
              <a:solidFill>
                <a:schemeClr val="dk1"/>
              </a:solidFill>
            </a:endParaRPr>
          </a:p>
        </p:txBody>
      </p:sp>
      <p:sp>
        <p:nvSpPr>
          <p:cNvPr id="206" name="Google Shape;206;p22"/>
          <p:cNvSpPr/>
          <p:nvPr/>
        </p:nvSpPr>
        <p:spPr>
          <a:xfrm>
            <a:off x="1505450" y="3959188"/>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p:nvPr/>
        </p:nvSpPr>
        <p:spPr>
          <a:xfrm>
            <a:off x="1473275" y="3906350"/>
            <a:ext cx="1082113" cy="646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chemeClr val="dk1"/>
                </a:solidFill>
                <a:latin typeface="Roboto"/>
                <a:ea typeface="Roboto"/>
                <a:cs typeface="Roboto"/>
                <a:sym typeface="Roboto"/>
              </a:rPr>
              <a:t>Total </a:t>
            </a:r>
            <a:br>
              <a:rPr lang="en" sz="1500" b="1" dirty="0">
                <a:solidFill>
                  <a:schemeClr val="dk1"/>
                </a:solidFill>
                <a:latin typeface="Roboto"/>
                <a:ea typeface="Roboto"/>
                <a:cs typeface="Roboto"/>
                <a:sym typeface="Roboto"/>
              </a:rPr>
            </a:br>
            <a:r>
              <a:rPr lang="en" sz="1500" b="1" dirty="0">
                <a:solidFill>
                  <a:schemeClr val="dk1"/>
                </a:solidFill>
                <a:latin typeface="Roboto"/>
                <a:ea typeface="Roboto"/>
                <a:cs typeface="Roboto"/>
                <a:sym typeface="Roboto"/>
              </a:rPr>
              <a:t>Tax Rate</a:t>
            </a:r>
            <a:endParaRPr sz="1500" b="1" dirty="0">
              <a:solidFill>
                <a:schemeClr val="dk1"/>
              </a:solidFill>
              <a:latin typeface="Roboto"/>
              <a:ea typeface="Roboto"/>
              <a:cs typeface="Roboto"/>
              <a:sym typeface="Roboto"/>
            </a:endParaRPr>
          </a:p>
        </p:txBody>
      </p:sp>
      <p:sp>
        <p:nvSpPr>
          <p:cNvPr id="208" name="Google Shape;208;p22"/>
          <p:cNvSpPr/>
          <p:nvPr/>
        </p:nvSpPr>
        <p:spPr>
          <a:xfrm>
            <a:off x="5635475" y="4359788"/>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txBox="1"/>
          <p:nvPr/>
        </p:nvSpPr>
        <p:spPr>
          <a:xfrm>
            <a:off x="5635475" y="4298913"/>
            <a:ext cx="10041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Bldg. Tax</a:t>
            </a:r>
            <a:endParaRPr sz="1500" b="1">
              <a:solidFill>
                <a:schemeClr val="dk1"/>
              </a:solidFill>
              <a:latin typeface="Roboto"/>
              <a:ea typeface="Roboto"/>
              <a:cs typeface="Roboto"/>
              <a:sym typeface="Roboto"/>
            </a:endParaRPr>
          </a:p>
          <a:p>
            <a:pPr marL="0" lvl="0" indent="0" algn="ctr" rtl="0">
              <a:spcBef>
                <a:spcPts val="0"/>
              </a:spcBef>
              <a:spcAft>
                <a:spcPts val="0"/>
              </a:spcAft>
              <a:buNone/>
            </a:pPr>
            <a:r>
              <a:rPr lang="en" sz="1500" b="1">
                <a:solidFill>
                  <a:schemeClr val="dk1"/>
                </a:solidFill>
                <a:latin typeface="Roboto"/>
                <a:ea typeface="Roboto"/>
                <a:cs typeface="Roboto"/>
                <a:sym typeface="Roboto"/>
              </a:rPr>
              <a:t>Rate</a:t>
            </a:r>
            <a:endParaRPr sz="1500" b="1">
              <a:solidFill>
                <a:schemeClr val="dk1"/>
              </a:solidFill>
              <a:latin typeface="Roboto"/>
              <a:ea typeface="Roboto"/>
              <a:cs typeface="Roboto"/>
              <a:sym typeface="Roboto"/>
            </a:endParaRPr>
          </a:p>
        </p:txBody>
      </p:sp>
      <p:sp>
        <p:nvSpPr>
          <p:cNvPr id="210" name="Google Shape;210;p22"/>
          <p:cNvSpPr/>
          <p:nvPr/>
        </p:nvSpPr>
        <p:spPr>
          <a:xfrm>
            <a:off x="5635475" y="3779113"/>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txBox="1"/>
          <p:nvPr/>
        </p:nvSpPr>
        <p:spPr>
          <a:xfrm>
            <a:off x="5635475" y="3718238"/>
            <a:ext cx="10041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Land Tax</a:t>
            </a:r>
            <a:endParaRPr sz="1500" b="1">
              <a:solidFill>
                <a:schemeClr val="dk1"/>
              </a:solidFill>
              <a:latin typeface="Roboto"/>
              <a:ea typeface="Roboto"/>
              <a:cs typeface="Roboto"/>
              <a:sym typeface="Roboto"/>
            </a:endParaRPr>
          </a:p>
          <a:p>
            <a:pPr marL="0" lvl="0" indent="0" algn="ctr" rtl="0">
              <a:spcBef>
                <a:spcPts val="0"/>
              </a:spcBef>
              <a:spcAft>
                <a:spcPts val="0"/>
              </a:spcAft>
              <a:buNone/>
            </a:pPr>
            <a:r>
              <a:rPr lang="en" sz="1500" b="1">
                <a:solidFill>
                  <a:schemeClr val="dk1"/>
                </a:solidFill>
                <a:latin typeface="Roboto"/>
                <a:ea typeface="Roboto"/>
                <a:cs typeface="Roboto"/>
                <a:sym typeface="Roboto"/>
              </a:rPr>
              <a:t>Rate</a:t>
            </a:r>
            <a:endParaRPr sz="1500" b="1">
              <a:solidFill>
                <a:schemeClr val="dk1"/>
              </a:solidFill>
              <a:latin typeface="Roboto"/>
              <a:ea typeface="Roboto"/>
              <a:cs typeface="Roboto"/>
              <a:sym typeface="Roboto"/>
            </a:endParaRPr>
          </a:p>
        </p:txBody>
      </p:sp>
      <p:sp>
        <p:nvSpPr>
          <p:cNvPr id="212" name="Google Shape;212;p22"/>
          <p:cNvSpPr/>
          <p:nvPr/>
        </p:nvSpPr>
        <p:spPr>
          <a:xfrm>
            <a:off x="2587563" y="4094450"/>
            <a:ext cx="354000" cy="2703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txBox="1"/>
          <p:nvPr/>
        </p:nvSpPr>
        <p:spPr>
          <a:xfrm>
            <a:off x="2812813" y="3998750"/>
            <a:ext cx="888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rPr>
              <a:t>13.89</a:t>
            </a:r>
            <a:endParaRPr/>
          </a:p>
        </p:txBody>
      </p:sp>
      <p:sp>
        <p:nvSpPr>
          <p:cNvPr id="214" name="Google Shape;214;p22"/>
          <p:cNvSpPr/>
          <p:nvPr/>
        </p:nvSpPr>
        <p:spPr>
          <a:xfrm>
            <a:off x="6710388" y="3906338"/>
            <a:ext cx="354000" cy="2703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txBox="1"/>
          <p:nvPr/>
        </p:nvSpPr>
        <p:spPr>
          <a:xfrm>
            <a:off x="6935638" y="3810638"/>
            <a:ext cx="888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rPr>
              <a:t>26.76 </a:t>
            </a:r>
            <a:endParaRPr/>
          </a:p>
        </p:txBody>
      </p:sp>
      <p:sp>
        <p:nvSpPr>
          <p:cNvPr id="216" name="Google Shape;216;p22"/>
          <p:cNvSpPr/>
          <p:nvPr/>
        </p:nvSpPr>
        <p:spPr>
          <a:xfrm>
            <a:off x="6710388" y="4487013"/>
            <a:ext cx="354000" cy="2703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txBox="1"/>
          <p:nvPr/>
        </p:nvSpPr>
        <p:spPr>
          <a:xfrm>
            <a:off x="6890588" y="4391313"/>
            <a:ext cx="888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dk1"/>
                </a:solidFill>
              </a:rPr>
              <a:t>8.92</a:t>
            </a:r>
            <a:endParaRPr/>
          </a:p>
        </p:txBody>
      </p:sp>
      <p:cxnSp>
        <p:nvCxnSpPr>
          <p:cNvPr id="218" name="Google Shape;218;p22"/>
          <p:cNvCxnSpPr>
            <a:stCxn id="213" idx="3"/>
          </p:cNvCxnSpPr>
          <p:nvPr/>
        </p:nvCxnSpPr>
        <p:spPr>
          <a:xfrm rot="10800000" flipH="1">
            <a:off x="3701413" y="4068200"/>
            <a:ext cx="1802400" cy="161400"/>
          </a:xfrm>
          <a:prstGeom prst="straightConnector1">
            <a:avLst/>
          </a:prstGeom>
          <a:noFill/>
          <a:ln w="28575" cap="flat" cmpd="sng">
            <a:solidFill>
              <a:schemeClr val="accent5"/>
            </a:solidFill>
            <a:prstDash val="solid"/>
            <a:round/>
            <a:headEnd type="none" w="med" len="med"/>
            <a:tailEnd type="triangle" w="med" len="med"/>
          </a:ln>
        </p:spPr>
      </p:cxnSp>
      <p:cxnSp>
        <p:nvCxnSpPr>
          <p:cNvPr id="219" name="Google Shape;219;p22"/>
          <p:cNvCxnSpPr>
            <a:stCxn id="213" idx="3"/>
          </p:cNvCxnSpPr>
          <p:nvPr/>
        </p:nvCxnSpPr>
        <p:spPr>
          <a:xfrm>
            <a:off x="3701413" y="4229600"/>
            <a:ext cx="1809000" cy="417900"/>
          </a:xfrm>
          <a:prstGeom prst="straightConnector1">
            <a:avLst/>
          </a:prstGeom>
          <a:noFill/>
          <a:ln w="28575" cap="flat" cmpd="sng">
            <a:solidFill>
              <a:schemeClr val="accent5"/>
            </a:solidFill>
            <a:prstDash val="solid"/>
            <a:round/>
            <a:headEnd type="none" w="med" len="med"/>
            <a:tailEnd type="triangle" w="med" len="med"/>
          </a:ln>
        </p:spPr>
      </p:cxnSp>
      <p:pic>
        <p:nvPicPr>
          <p:cNvPr id="220" name="Google Shape;220;p22"/>
          <p:cNvPicPr preferRelativeResize="0"/>
          <p:nvPr/>
        </p:nvPicPr>
        <p:blipFill>
          <a:blip r:embed="rId3">
            <a:alphaModFix/>
          </a:blip>
          <a:stretch>
            <a:fillRect/>
          </a:stretch>
        </p:blipFill>
        <p:spPr>
          <a:xfrm>
            <a:off x="7946562" y="3746187"/>
            <a:ext cx="595850" cy="595850"/>
          </a:xfrm>
          <a:prstGeom prst="rect">
            <a:avLst/>
          </a:prstGeom>
          <a:noFill/>
          <a:ln>
            <a:noFill/>
          </a:ln>
        </p:spPr>
      </p:pic>
      <p:sp>
        <p:nvSpPr>
          <p:cNvPr id="221" name="Google Shape;221;p22"/>
          <p:cNvSpPr txBox="1"/>
          <p:nvPr/>
        </p:nvSpPr>
        <p:spPr>
          <a:xfrm>
            <a:off x="7856413" y="4272338"/>
            <a:ext cx="107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This rate exceeds M-5 limits.</a:t>
            </a:r>
            <a:endParaRPr>
              <a:solidFill>
                <a:schemeClr val="dk1"/>
              </a:solidFill>
              <a:latin typeface="Roboto"/>
              <a:ea typeface="Roboto"/>
              <a:cs typeface="Roboto"/>
              <a:sym typeface="Roboto"/>
            </a:endParaRPr>
          </a:p>
        </p:txBody>
      </p:sp>
      <p:pic>
        <p:nvPicPr>
          <p:cNvPr id="222" name="Google Shape;222;p22" title="Points scored"/>
          <p:cNvPicPr preferRelativeResize="0"/>
          <p:nvPr/>
        </p:nvPicPr>
        <p:blipFill>
          <a:blip r:embed="rId4">
            <a:alphaModFix/>
          </a:blip>
          <a:stretch>
            <a:fillRect/>
          </a:stretch>
        </p:blipFill>
        <p:spPr>
          <a:xfrm>
            <a:off x="679094" y="716107"/>
            <a:ext cx="4365672" cy="2447125"/>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223" name="Google Shape;223;p22"/>
          <p:cNvSpPr/>
          <p:nvPr/>
        </p:nvSpPr>
        <p:spPr>
          <a:xfrm>
            <a:off x="7721250" y="3937425"/>
            <a:ext cx="225300" cy="192300"/>
          </a:xfrm>
          <a:prstGeom prst="rightArrow">
            <a:avLst>
              <a:gd name="adj1" fmla="val 50000"/>
              <a:gd name="adj2" fmla="val 50000"/>
            </a:avLst>
          </a:prstGeom>
          <a:solidFill>
            <a:srgbClr val="CC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B45F958D-A40A-66FC-558B-3D7CE17C3117}"/>
              </a:ext>
            </a:extLst>
          </p:cNvPr>
          <p:cNvSpPr txBox="1"/>
          <p:nvPr/>
        </p:nvSpPr>
        <p:spPr>
          <a:xfrm>
            <a:off x="5635475" y="622725"/>
            <a:ext cx="2315736" cy="954107"/>
          </a:xfrm>
          <a:prstGeom prst="rect">
            <a:avLst/>
          </a:prstGeom>
          <a:noFill/>
        </p:spPr>
        <p:txBody>
          <a:bodyPr wrap="square">
            <a:spAutoFit/>
          </a:bodyPr>
          <a:lstStyle/>
          <a:p>
            <a:pPr algn="l"/>
            <a:r>
              <a:rPr lang="en-US" dirty="0">
                <a:solidFill>
                  <a:schemeClr val="tx1"/>
                </a:solidFill>
                <a:latin typeface="TimesNewRomanPSMT"/>
              </a:rPr>
              <a:t>M-5</a:t>
            </a:r>
            <a:r>
              <a:rPr lang="en-US" sz="1400" b="0" i="0" u="none" strike="noStrike" baseline="0" dirty="0">
                <a:solidFill>
                  <a:schemeClr val="tx1"/>
                </a:solidFill>
                <a:latin typeface="TimesNewRomanPSMT"/>
              </a:rPr>
              <a:t> limits </a:t>
            </a:r>
            <a:r>
              <a:rPr lang="en-US" dirty="0">
                <a:solidFill>
                  <a:schemeClr val="tx1"/>
                </a:solidFill>
                <a:latin typeface="TimesNewRomanPSMT"/>
              </a:rPr>
              <a:t>tax rates to</a:t>
            </a:r>
            <a:r>
              <a:rPr lang="en-US" sz="1400" b="0" i="0" u="none" strike="noStrike" baseline="0" dirty="0">
                <a:solidFill>
                  <a:schemeClr val="tx1"/>
                </a:solidFill>
                <a:latin typeface="TimesNewRomanPSMT"/>
              </a:rPr>
              <a:t> $5 per</a:t>
            </a:r>
          </a:p>
          <a:p>
            <a:pPr algn="l"/>
            <a:r>
              <a:rPr lang="en-US" sz="1400" b="0" i="0" u="none" strike="noStrike" baseline="0" dirty="0">
                <a:solidFill>
                  <a:schemeClr val="tx1"/>
                </a:solidFill>
                <a:latin typeface="TimesNewRomanPSMT"/>
              </a:rPr>
              <a:t>$1,000 </a:t>
            </a:r>
            <a:r>
              <a:rPr lang="en-US" dirty="0">
                <a:solidFill>
                  <a:schemeClr val="tx1"/>
                </a:solidFill>
                <a:latin typeface="TimesNewRomanPSMT"/>
              </a:rPr>
              <a:t>RMV</a:t>
            </a:r>
            <a:r>
              <a:rPr lang="en-US" sz="1400" b="0" i="0" u="none" strike="noStrike" baseline="0" dirty="0">
                <a:solidFill>
                  <a:schemeClr val="tx1"/>
                </a:solidFill>
                <a:latin typeface="TimesNewRomanPSMT"/>
              </a:rPr>
              <a:t> for school taxes and $10 per $1,000 </a:t>
            </a:r>
            <a:r>
              <a:rPr lang="en-US" dirty="0">
                <a:solidFill>
                  <a:schemeClr val="tx1"/>
                </a:solidFill>
                <a:latin typeface="TimesNewRomanPSMT"/>
              </a:rPr>
              <a:t>RMV for general government.</a:t>
            </a:r>
            <a:endParaRPr lang="en-US" dirty="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387900" y="191345"/>
            <a:ext cx="8368200" cy="979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Consider Salem City parcels following 6 years of Equal rate MAV assessments: </a:t>
            </a:r>
            <a:endParaRPr b="1" dirty="0"/>
          </a:p>
        </p:txBody>
      </p:sp>
      <p:sp>
        <p:nvSpPr>
          <p:cNvPr id="240" name="Google Shape;240;p24"/>
          <p:cNvSpPr txBox="1"/>
          <p:nvPr/>
        </p:nvSpPr>
        <p:spPr>
          <a:xfrm>
            <a:off x="1294865" y="2075081"/>
            <a:ext cx="1656490" cy="6570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Roboto"/>
                <a:ea typeface="Roboto"/>
                <a:cs typeface="Roboto"/>
                <a:sym typeface="Roboto"/>
              </a:rPr>
              <a:t>Taxes on…</a:t>
            </a:r>
            <a:endParaRPr sz="1800" dirty="0">
              <a:solidFill>
                <a:schemeClr val="dk1"/>
              </a:solidFill>
              <a:latin typeface="Roboto"/>
              <a:ea typeface="Roboto"/>
              <a:cs typeface="Roboto"/>
              <a:sym typeface="Roboto"/>
            </a:endParaRPr>
          </a:p>
        </p:txBody>
      </p:sp>
      <p:sp>
        <p:nvSpPr>
          <p:cNvPr id="241" name="Google Shape;241;p24"/>
          <p:cNvSpPr txBox="1"/>
          <p:nvPr/>
        </p:nvSpPr>
        <p:spPr>
          <a:xfrm>
            <a:off x="533500" y="2566987"/>
            <a:ext cx="8046900" cy="1354187"/>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900" i="1" dirty="0">
                <a:solidFill>
                  <a:schemeClr val="dk1"/>
                </a:solidFill>
                <a:latin typeface="Roboto"/>
                <a:ea typeface="Roboto"/>
                <a:cs typeface="Roboto"/>
                <a:sym typeface="Roboto"/>
              </a:rPr>
              <a:t>Multifamily apartments </a:t>
            </a:r>
            <a:r>
              <a:rPr lang="en" sz="1900" dirty="0">
                <a:solidFill>
                  <a:schemeClr val="dk1"/>
                </a:solidFill>
                <a:latin typeface="Roboto"/>
                <a:ea typeface="Roboto"/>
                <a:cs typeface="Roboto"/>
                <a:sym typeface="Roboto"/>
              </a:rPr>
              <a:t>		</a:t>
            </a:r>
            <a:r>
              <a:rPr lang="en" sz="1900" b="1" dirty="0">
                <a:solidFill>
                  <a:srgbClr val="CC0000"/>
                </a:solidFill>
                <a:latin typeface="Roboto"/>
                <a:ea typeface="Roboto"/>
                <a:cs typeface="Roboto"/>
                <a:sym typeface="Roboto"/>
              </a:rPr>
              <a:t>increase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11.8%</a:t>
            </a:r>
            <a:r>
              <a:rPr lang="en" sz="1900" dirty="0">
                <a:solidFill>
                  <a:schemeClr val="dk1"/>
                </a:solidFill>
                <a:latin typeface="Roboto"/>
                <a:ea typeface="Roboto"/>
                <a:cs typeface="Roboto"/>
                <a:sym typeface="Roboto"/>
              </a:rPr>
              <a:t> </a:t>
            </a:r>
            <a:endParaRPr sz="1900"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Retail stores &amp; offices</a:t>
            </a:r>
            <a:r>
              <a:rPr lang="en" sz="1900" dirty="0">
                <a:solidFill>
                  <a:schemeClr val="dk1"/>
                </a:solidFill>
                <a:latin typeface="Roboto"/>
                <a:ea typeface="Roboto"/>
                <a:cs typeface="Roboto"/>
                <a:sym typeface="Roboto"/>
              </a:rPr>
              <a:t>		</a:t>
            </a:r>
            <a:r>
              <a:rPr lang="en" sz="1900" b="1" dirty="0">
                <a:solidFill>
                  <a:srgbClr val="CC0000"/>
                </a:solidFill>
                <a:latin typeface="Roboto"/>
                <a:ea typeface="Roboto"/>
                <a:cs typeface="Roboto"/>
                <a:sym typeface="Roboto"/>
              </a:rPr>
              <a:t>increase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5.0%</a:t>
            </a:r>
            <a:r>
              <a:rPr lang="en" sz="1900" dirty="0">
                <a:solidFill>
                  <a:schemeClr val="dk1"/>
                </a:solidFill>
                <a:latin typeface="Roboto"/>
                <a:ea typeface="Roboto"/>
                <a:cs typeface="Roboto"/>
                <a:sym typeface="Roboto"/>
              </a:rPr>
              <a:t> </a:t>
            </a:r>
            <a:endParaRPr sz="1900"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Downtown surface parking lots </a:t>
            </a:r>
            <a:r>
              <a:rPr lang="en" sz="1900" dirty="0">
                <a:solidFill>
                  <a:schemeClr val="dk1"/>
                </a:solidFill>
                <a:latin typeface="Roboto"/>
                <a:ea typeface="Roboto"/>
                <a:cs typeface="Roboto"/>
                <a:sym typeface="Roboto"/>
              </a:rPr>
              <a:t>	</a:t>
            </a:r>
            <a:r>
              <a:rPr lang="en" sz="1900" b="1" dirty="0">
                <a:solidFill>
                  <a:schemeClr val="accent4"/>
                </a:solidFill>
                <a:latin typeface="Roboto"/>
                <a:ea typeface="Roboto"/>
                <a:cs typeface="Roboto"/>
                <a:sym typeface="Roboto"/>
              </a:rPr>
              <a:t>decrease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4.2%</a:t>
            </a:r>
            <a:endParaRPr sz="1900" b="1"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Downtown vacant lots </a:t>
            </a:r>
            <a:r>
              <a:rPr lang="en" sz="1900" dirty="0">
                <a:solidFill>
                  <a:schemeClr val="dk1"/>
                </a:solidFill>
                <a:latin typeface="Roboto"/>
                <a:ea typeface="Roboto"/>
                <a:cs typeface="Roboto"/>
                <a:sym typeface="Roboto"/>
              </a:rPr>
              <a:t>		</a:t>
            </a:r>
            <a:r>
              <a:rPr lang="en" sz="1900" b="1" dirty="0">
                <a:solidFill>
                  <a:schemeClr val="accent4"/>
                </a:solidFill>
                <a:latin typeface="Roboto"/>
                <a:ea typeface="Roboto"/>
                <a:cs typeface="Roboto"/>
                <a:sym typeface="Roboto"/>
              </a:rPr>
              <a:t>decrease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16.1% </a:t>
            </a:r>
            <a:endParaRPr sz="1900" b="1" dirty="0">
              <a:solidFill>
                <a:schemeClr val="dk1"/>
              </a:solidFill>
              <a:latin typeface="Roboto"/>
              <a:ea typeface="Roboto"/>
              <a:cs typeface="Roboto"/>
              <a:sym typeface="Roboto"/>
            </a:endParaRPr>
          </a:p>
        </p:txBody>
      </p:sp>
      <p:sp>
        <p:nvSpPr>
          <p:cNvPr id="242" name="Google Shape;242;p24"/>
          <p:cNvSpPr txBox="1"/>
          <p:nvPr/>
        </p:nvSpPr>
        <p:spPr>
          <a:xfrm>
            <a:off x="863644" y="3968370"/>
            <a:ext cx="7394409"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dirty="0">
                <a:solidFill>
                  <a:schemeClr val="dk1"/>
                </a:solidFill>
                <a:latin typeface="Roboto"/>
                <a:ea typeface="Roboto"/>
                <a:cs typeface="Roboto"/>
                <a:sym typeface="Roboto"/>
              </a:rPr>
              <a:t>These effects created negative incentives and countravened the objectives of Oregon’s Urban Growth Management Act. </a:t>
            </a:r>
            <a:endParaRPr sz="1800" dirty="0">
              <a:solidFill>
                <a:schemeClr val="dk1"/>
              </a:solidFill>
              <a:latin typeface="Roboto"/>
              <a:ea typeface="Roboto"/>
              <a:cs typeface="Roboto"/>
              <a:sym typeface="Roboto"/>
            </a:endParaRPr>
          </a:p>
        </p:txBody>
      </p:sp>
      <p:sp>
        <p:nvSpPr>
          <p:cNvPr id="243" name="Google Shape;243;p24"/>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24"/>
          <p:cNvPicPr preferRelativeResize="0"/>
          <p:nvPr/>
        </p:nvPicPr>
        <p:blipFill>
          <a:blip r:embed="rId3">
            <a:alphaModFix/>
          </a:blip>
          <a:stretch>
            <a:fillRect/>
          </a:stretch>
        </p:blipFill>
        <p:spPr>
          <a:xfrm>
            <a:off x="8146222" y="4382136"/>
            <a:ext cx="868408" cy="406755"/>
          </a:xfrm>
          <a:prstGeom prst="rect">
            <a:avLst/>
          </a:prstGeom>
          <a:noFill/>
          <a:ln>
            <a:noFill/>
          </a:ln>
        </p:spPr>
      </p:pic>
      <p:sp>
        <p:nvSpPr>
          <p:cNvPr id="2" name="TextBox 1">
            <a:extLst>
              <a:ext uri="{FF2B5EF4-FFF2-40B4-BE49-F238E27FC236}">
                <a16:creationId xmlns:a16="http://schemas.microsoft.com/office/drawing/2014/main" id="{48F0ABE4-BA11-466F-9A8D-3D5558712C7E}"/>
              </a:ext>
            </a:extLst>
          </p:cNvPr>
          <p:cNvSpPr txBox="1"/>
          <p:nvPr/>
        </p:nvSpPr>
        <p:spPr>
          <a:xfrm>
            <a:off x="3047999" y="1138472"/>
            <a:ext cx="3025698" cy="307777"/>
          </a:xfrm>
          <a:prstGeom prst="rect">
            <a:avLst/>
          </a:prstGeom>
          <a:noFill/>
        </p:spPr>
        <p:txBody>
          <a:bodyPr wrap="square" rtlCol="0">
            <a:spAutoFit/>
          </a:bodyPr>
          <a:lstStyle/>
          <a:p>
            <a:pPr algn="ctr"/>
            <a:r>
              <a:rPr lang="en-US" dirty="0">
                <a:highlight>
                  <a:srgbClr val="00FFFF"/>
                </a:highlight>
              </a:rPr>
              <a:t>A simulation model comparison:</a:t>
            </a:r>
          </a:p>
        </p:txBody>
      </p:sp>
      <p:sp>
        <p:nvSpPr>
          <p:cNvPr id="4" name="TextBox 3">
            <a:extLst>
              <a:ext uri="{FF2B5EF4-FFF2-40B4-BE49-F238E27FC236}">
                <a16:creationId xmlns:a16="http://schemas.microsoft.com/office/drawing/2014/main" id="{C67260B8-35F1-B9CD-7BBB-38D4782A5C0A}"/>
              </a:ext>
            </a:extLst>
          </p:cNvPr>
          <p:cNvSpPr txBox="1"/>
          <p:nvPr/>
        </p:nvSpPr>
        <p:spPr>
          <a:xfrm>
            <a:off x="601286" y="1697476"/>
            <a:ext cx="7941427" cy="584775"/>
          </a:xfrm>
          <a:prstGeom prst="rect">
            <a:avLst/>
          </a:prstGeom>
          <a:noFill/>
        </p:spPr>
        <p:txBody>
          <a:bodyPr wrap="square">
            <a:spAutoFit/>
          </a:bodyPr>
          <a:lstStyle/>
          <a:p>
            <a:pPr marL="0" lvl="0" indent="0" algn="ctr" rtl="0">
              <a:spcBef>
                <a:spcPts val="0"/>
              </a:spcBef>
              <a:spcAft>
                <a:spcPts val="0"/>
              </a:spcAft>
              <a:buNone/>
            </a:pPr>
            <a:r>
              <a:rPr lang="en-US" sz="1800" dirty="0">
                <a:solidFill>
                  <a:schemeClr val="dk1"/>
                </a:solidFill>
                <a:latin typeface="Roboto"/>
                <a:ea typeface="Roboto"/>
                <a:cs typeface="Roboto"/>
                <a:sym typeface="Roboto"/>
              </a:rPr>
              <a:t>Compared to a revenue neutral tax reverting to </a:t>
            </a:r>
            <a:r>
              <a:rPr lang="en-US" sz="1800" dirty="0">
                <a:solidFill>
                  <a:schemeClr val="dk1"/>
                </a:solidFill>
                <a:latin typeface="Roboto Slab ExtraBold" panose="020F0502020204030204" pitchFamily="2" charset="0"/>
                <a:ea typeface="Roboto Slab ExtraBold" panose="020F0502020204030204" pitchFamily="2" charset="0"/>
                <a:cs typeface="Roboto Slab ExtraBold" panose="020F0502020204030204" pitchFamily="2" charset="0"/>
                <a:sym typeface="Roboto"/>
              </a:rPr>
              <a:t>RMV assessments</a:t>
            </a:r>
            <a:r>
              <a:rPr lang="en-US" sz="1800" dirty="0">
                <a:solidFill>
                  <a:schemeClr val="dk1"/>
                </a:solidFill>
                <a:latin typeface="Roboto"/>
                <a:ea typeface="Roboto"/>
                <a:cs typeface="Roboto"/>
                <a:sym typeface="Roboto"/>
              </a:rPr>
              <a:t>…</a:t>
            </a:r>
          </a:p>
          <a:p>
            <a:pPr marL="0" lvl="0" indent="0" algn="l" rtl="0">
              <a:spcBef>
                <a:spcPts val="0"/>
              </a:spcBef>
              <a:spcAft>
                <a:spcPts val="0"/>
              </a:spcAft>
              <a:buNone/>
            </a:pPr>
            <a:endParaRPr lang="en-US" dirty="0">
              <a:solidFill>
                <a:schemeClr val="dk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387900" y="325175"/>
            <a:ext cx="8368200" cy="979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Now, see the tax shift effects of a change back to RMV assessments with a Land Value Tax*</a:t>
            </a:r>
            <a:endParaRPr b="1" dirty="0"/>
          </a:p>
        </p:txBody>
      </p:sp>
      <p:sp>
        <p:nvSpPr>
          <p:cNvPr id="250" name="Google Shape;250;p25"/>
          <p:cNvSpPr txBox="1"/>
          <p:nvPr/>
        </p:nvSpPr>
        <p:spPr>
          <a:xfrm>
            <a:off x="1190788" y="1299825"/>
            <a:ext cx="3262266" cy="6570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dirty="0">
                <a:solidFill>
                  <a:schemeClr val="dk1"/>
                </a:solidFill>
                <a:latin typeface="Roboto"/>
                <a:ea typeface="Roboto"/>
                <a:cs typeface="Roboto"/>
                <a:sym typeface="Roboto"/>
              </a:rPr>
              <a:t>LVT taxes on Salem…</a:t>
            </a:r>
            <a:endParaRPr sz="1800" dirty="0">
              <a:solidFill>
                <a:schemeClr val="dk1"/>
              </a:solidFill>
              <a:latin typeface="Roboto"/>
              <a:ea typeface="Roboto"/>
              <a:cs typeface="Roboto"/>
              <a:sym typeface="Roboto"/>
            </a:endParaRPr>
          </a:p>
        </p:txBody>
      </p:sp>
      <p:sp>
        <p:nvSpPr>
          <p:cNvPr id="251" name="Google Shape;251;p25"/>
          <p:cNvSpPr txBox="1"/>
          <p:nvPr/>
        </p:nvSpPr>
        <p:spPr>
          <a:xfrm>
            <a:off x="501550" y="1747850"/>
            <a:ext cx="8046900" cy="1354187"/>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900" i="1" dirty="0">
                <a:solidFill>
                  <a:schemeClr val="dk1"/>
                </a:solidFill>
                <a:latin typeface="Roboto"/>
                <a:ea typeface="Roboto"/>
                <a:cs typeface="Roboto"/>
                <a:sym typeface="Roboto"/>
              </a:rPr>
              <a:t>Multifamily apartments </a:t>
            </a:r>
            <a:r>
              <a:rPr lang="en" sz="1900" dirty="0">
                <a:solidFill>
                  <a:schemeClr val="dk1"/>
                </a:solidFill>
                <a:latin typeface="Roboto"/>
                <a:ea typeface="Roboto"/>
                <a:cs typeface="Roboto"/>
                <a:sym typeface="Roboto"/>
              </a:rPr>
              <a:t>		</a:t>
            </a:r>
            <a:r>
              <a:rPr lang="en" sz="1900" b="1" dirty="0">
                <a:solidFill>
                  <a:schemeClr val="accent4"/>
                </a:solidFill>
                <a:latin typeface="Roboto"/>
                <a:ea typeface="Roboto"/>
                <a:cs typeface="Roboto"/>
                <a:sym typeface="Roboto"/>
              </a:rPr>
              <a:t>decrease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28.0%</a:t>
            </a:r>
            <a:r>
              <a:rPr lang="en" sz="1900" dirty="0">
                <a:solidFill>
                  <a:schemeClr val="dk1"/>
                </a:solidFill>
                <a:latin typeface="Roboto"/>
                <a:ea typeface="Roboto"/>
                <a:cs typeface="Roboto"/>
                <a:sym typeface="Roboto"/>
              </a:rPr>
              <a:t> </a:t>
            </a:r>
            <a:endParaRPr sz="1900"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Retail stores &amp; offices</a:t>
            </a:r>
            <a:r>
              <a:rPr lang="en" sz="1900" dirty="0">
                <a:solidFill>
                  <a:schemeClr val="dk1"/>
                </a:solidFill>
                <a:latin typeface="Roboto"/>
                <a:ea typeface="Roboto"/>
                <a:cs typeface="Roboto"/>
                <a:sym typeface="Roboto"/>
              </a:rPr>
              <a:t>		</a:t>
            </a:r>
            <a:r>
              <a:rPr lang="en" sz="1900" b="1" dirty="0">
                <a:solidFill>
                  <a:schemeClr val="accent4"/>
                </a:solidFill>
                <a:latin typeface="Roboto"/>
                <a:ea typeface="Roboto"/>
                <a:cs typeface="Roboto"/>
                <a:sym typeface="Roboto"/>
              </a:rPr>
              <a:t>decrease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5.0%</a:t>
            </a:r>
            <a:r>
              <a:rPr lang="en" sz="1900" dirty="0">
                <a:solidFill>
                  <a:schemeClr val="dk1"/>
                </a:solidFill>
                <a:latin typeface="Roboto"/>
                <a:ea typeface="Roboto"/>
                <a:cs typeface="Roboto"/>
                <a:sym typeface="Roboto"/>
              </a:rPr>
              <a:t> </a:t>
            </a:r>
            <a:endParaRPr sz="1900"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Downtown surface parking lots </a:t>
            </a:r>
            <a:r>
              <a:rPr lang="en" sz="1900" dirty="0">
                <a:solidFill>
                  <a:schemeClr val="dk1"/>
                </a:solidFill>
                <a:latin typeface="Roboto"/>
                <a:ea typeface="Roboto"/>
                <a:cs typeface="Roboto"/>
                <a:sym typeface="Roboto"/>
              </a:rPr>
              <a:t>	</a:t>
            </a:r>
            <a:r>
              <a:rPr lang="en" sz="1900" b="1" dirty="0">
                <a:solidFill>
                  <a:srgbClr val="CC0000"/>
                </a:solidFill>
                <a:latin typeface="Roboto"/>
                <a:ea typeface="Roboto"/>
                <a:cs typeface="Roboto"/>
                <a:sym typeface="Roboto"/>
              </a:rPr>
              <a:t>increase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92.0%</a:t>
            </a:r>
            <a:endParaRPr sz="1900" b="1" dirty="0">
              <a:solidFill>
                <a:schemeClr val="dk1"/>
              </a:solidFill>
              <a:latin typeface="Roboto"/>
              <a:ea typeface="Roboto"/>
              <a:cs typeface="Roboto"/>
              <a:sym typeface="Roboto"/>
            </a:endParaRPr>
          </a:p>
          <a:p>
            <a:pPr marL="0" lvl="0" indent="0" algn="l" rtl="0">
              <a:spcBef>
                <a:spcPts val="0"/>
              </a:spcBef>
              <a:spcAft>
                <a:spcPts val="0"/>
              </a:spcAft>
              <a:buNone/>
            </a:pPr>
            <a:r>
              <a:rPr lang="en" sz="1900" i="1" dirty="0">
                <a:solidFill>
                  <a:schemeClr val="dk1"/>
                </a:solidFill>
                <a:latin typeface="Roboto"/>
                <a:ea typeface="Roboto"/>
                <a:cs typeface="Roboto"/>
                <a:sym typeface="Roboto"/>
              </a:rPr>
              <a:t>Downtown vacant lots </a:t>
            </a:r>
            <a:r>
              <a:rPr lang="en" sz="1900" dirty="0">
                <a:solidFill>
                  <a:schemeClr val="dk1"/>
                </a:solidFill>
                <a:latin typeface="Roboto"/>
                <a:ea typeface="Roboto"/>
                <a:cs typeface="Roboto"/>
                <a:sym typeface="Roboto"/>
              </a:rPr>
              <a:t>		</a:t>
            </a:r>
            <a:r>
              <a:rPr lang="en" sz="1900" b="1" dirty="0">
                <a:solidFill>
                  <a:srgbClr val="CC0000"/>
                </a:solidFill>
                <a:latin typeface="Roboto"/>
                <a:ea typeface="Roboto"/>
                <a:cs typeface="Roboto"/>
                <a:sym typeface="Roboto"/>
              </a:rPr>
              <a:t>increase</a:t>
            </a:r>
            <a:r>
              <a:rPr lang="en" sz="1900" dirty="0">
                <a:solidFill>
                  <a:schemeClr val="dk1"/>
                </a:solidFill>
                <a:latin typeface="Roboto"/>
                <a:ea typeface="Roboto"/>
                <a:cs typeface="Roboto"/>
                <a:sym typeface="Roboto"/>
              </a:rPr>
              <a:t> by 		</a:t>
            </a:r>
            <a:r>
              <a:rPr lang="en" sz="1900" b="1" dirty="0">
                <a:solidFill>
                  <a:schemeClr val="dk1"/>
                </a:solidFill>
                <a:latin typeface="Roboto"/>
                <a:ea typeface="Roboto"/>
                <a:cs typeface="Roboto"/>
                <a:sym typeface="Roboto"/>
              </a:rPr>
              <a:t>104.6% </a:t>
            </a:r>
            <a:endParaRPr sz="1900" b="1" dirty="0">
              <a:solidFill>
                <a:schemeClr val="dk1"/>
              </a:solidFill>
              <a:latin typeface="Roboto"/>
              <a:ea typeface="Roboto"/>
              <a:cs typeface="Roboto"/>
              <a:sym typeface="Roboto"/>
            </a:endParaRPr>
          </a:p>
        </p:txBody>
      </p:sp>
      <p:sp>
        <p:nvSpPr>
          <p:cNvPr id="252" name="Google Shape;252;p25"/>
          <p:cNvSpPr txBox="1"/>
          <p:nvPr/>
        </p:nvSpPr>
        <p:spPr>
          <a:xfrm>
            <a:off x="1263805" y="3256312"/>
            <a:ext cx="6623824" cy="18004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chemeClr val="dk1"/>
                </a:solidFill>
                <a:latin typeface="Roboto"/>
                <a:ea typeface="Roboto"/>
                <a:cs typeface="Roboto"/>
                <a:sym typeface="Roboto"/>
              </a:rPr>
              <a:t>…compared to a revenue neutral equal rate MAV tax.</a:t>
            </a:r>
            <a:endParaRPr sz="1700" dirty="0">
              <a:solidFill>
                <a:schemeClr val="dk1"/>
              </a:solidFill>
              <a:latin typeface="Roboto"/>
              <a:ea typeface="Roboto"/>
              <a:cs typeface="Roboto"/>
              <a:sym typeface="Roboto"/>
            </a:endParaRPr>
          </a:p>
          <a:p>
            <a:pPr marL="0" lvl="0" indent="0" algn="l" rtl="0">
              <a:spcBef>
                <a:spcPts val="0"/>
              </a:spcBef>
              <a:spcAft>
                <a:spcPts val="0"/>
              </a:spcAft>
              <a:buNone/>
            </a:pPr>
            <a:endParaRPr dirty="0">
              <a:solidFill>
                <a:schemeClr val="dk1"/>
              </a:solidFill>
              <a:latin typeface="Roboto"/>
              <a:ea typeface="Roboto"/>
              <a:cs typeface="Roboto"/>
              <a:sym typeface="Roboto"/>
            </a:endParaRPr>
          </a:p>
          <a:p>
            <a:pPr marL="0" lvl="0" indent="0" algn="l" rtl="0">
              <a:spcBef>
                <a:spcPts val="0"/>
              </a:spcBef>
              <a:spcAft>
                <a:spcPts val="0"/>
              </a:spcAft>
              <a:buNone/>
            </a:pPr>
            <a:endParaRPr dirty="0">
              <a:solidFill>
                <a:schemeClr val="dk1"/>
              </a:solidFill>
              <a:latin typeface="Roboto"/>
              <a:ea typeface="Roboto"/>
              <a:cs typeface="Roboto"/>
              <a:sym typeface="Roboto"/>
            </a:endParaRPr>
          </a:p>
          <a:p>
            <a:pPr algn="ctr"/>
            <a:r>
              <a:rPr lang="en-US" sz="1600" dirty="0">
                <a:solidFill>
                  <a:schemeClr val="dk1"/>
                </a:solidFill>
                <a:latin typeface="Roboto"/>
                <a:ea typeface="Roboto"/>
                <a:cs typeface="Roboto"/>
                <a:sym typeface="Roboto"/>
              </a:rPr>
              <a:t>The LVT effects are a reversal of incentives, </a:t>
            </a:r>
            <a:br>
              <a:rPr lang="en-US" sz="1600" dirty="0">
                <a:solidFill>
                  <a:schemeClr val="dk1"/>
                </a:solidFill>
                <a:latin typeface="Roboto"/>
                <a:ea typeface="Roboto"/>
                <a:cs typeface="Roboto"/>
                <a:sym typeface="Roboto"/>
              </a:rPr>
            </a:br>
            <a:r>
              <a:rPr lang="en-US" sz="1600" dirty="0">
                <a:solidFill>
                  <a:schemeClr val="dk1"/>
                </a:solidFill>
                <a:latin typeface="Roboto"/>
                <a:ea typeface="Roboto"/>
                <a:cs typeface="Roboto"/>
                <a:sym typeface="Roboto"/>
              </a:rPr>
              <a:t>now discouraging land holding and encouraging building investment. </a:t>
            </a:r>
          </a:p>
          <a:p>
            <a:pPr marL="0" lvl="0" indent="0" algn="l" rtl="0">
              <a:spcBef>
                <a:spcPts val="0"/>
              </a:spcBef>
              <a:spcAft>
                <a:spcPts val="0"/>
              </a:spcAft>
              <a:buNone/>
            </a:pPr>
            <a:endParaRPr dirty="0">
              <a:solidFill>
                <a:schemeClr val="dk1"/>
              </a:solidFill>
              <a:latin typeface="Roboto"/>
              <a:ea typeface="Roboto"/>
              <a:cs typeface="Roboto"/>
              <a:sym typeface="Roboto"/>
            </a:endParaRPr>
          </a:p>
          <a:p>
            <a:pPr marL="0" lvl="0" indent="0" algn="l" rtl="0">
              <a:spcBef>
                <a:spcPts val="0"/>
              </a:spcBef>
              <a:spcAft>
                <a:spcPts val="0"/>
              </a:spcAft>
              <a:buNone/>
            </a:pPr>
            <a:endParaRPr dirty="0">
              <a:solidFill>
                <a:schemeClr val="dk1"/>
              </a:solidFill>
              <a:latin typeface="Roboto"/>
              <a:ea typeface="Roboto"/>
              <a:cs typeface="Roboto"/>
              <a:sym typeface="Roboto"/>
            </a:endParaRPr>
          </a:p>
        </p:txBody>
      </p:sp>
      <p:sp>
        <p:nvSpPr>
          <p:cNvPr id="253" name="Google Shape;253;p25"/>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25"/>
          <p:cNvPicPr preferRelativeResize="0"/>
          <p:nvPr/>
        </p:nvPicPr>
        <p:blipFill>
          <a:blip r:embed="rId3">
            <a:alphaModFix/>
          </a:blip>
          <a:stretch>
            <a:fillRect/>
          </a:stretch>
        </p:blipFill>
        <p:spPr>
          <a:xfrm>
            <a:off x="8146222" y="4382136"/>
            <a:ext cx="868408" cy="406755"/>
          </a:xfrm>
          <a:prstGeom prst="rect">
            <a:avLst/>
          </a:prstGeom>
          <a:noFill/>
          <a:ln>
            <a:noFill/>
          </a:ln>
        </p:spPr>
      </p:pic>
      <p:sp>
        <p:nvSpPr>
          <p:cNvPr id="3" name="TextBox 2">
            <a:extLst>
              <a:ext uri="{FF2B5EF4-FFF2-40B4-BE49-F238E27FC236}">
                <a16:creationId xmlns:a16="http://schemas.microsoft.com/office/drawing/2014/main" id="{7FA04527-861B-ADE7-0788-4EF658F63FCC}"/>
              </a:ext>
            </a:extLst>
          </p:cNvPr>
          <p:cNvSpPr txBox="1"/>
          <p:nvPr/>
        </p:nvSpPr>
        <p:spPr>
          <a:xfrm>
            <a:off x="6770336" y="1389897"/>
            <a:ext cx="2244294" cy="307777"/>
          </a:xfrm>
          <a:prstGeom prst="rect">
            <a:avLst/>
          </a:prstGeom>
          <a:noFill/>
        </p:spPr>
        <p:txBody>
          <a:bodyPr wrap="square">
            <a:spAutoFit/>
          </a:bodyPr>
          <a:lstStyle/>
          <a:p>
            <a:pPr marL="0" lvl="0" indent="0" algn="l" rtl="0">
              <a:spcBef>
                <a:spcPts val="0"/>
              </a:spcBef>
              <a:spcAft>
                <a:spcPts val="0"/>
              </a:spcAft>
              <a:buNone/>
            </a:pPr>
            <a:r>
              <a:rPr lang="en-US" dirty="0">
                <a:solidFill>
                  <a:schemeClr val="dk1"/>
                </a:solidFill>
                <a:latin typeface="Roboto"/>
                <a:ea typeface="Roboto"/>
                <a:cs typeface="Roboto"/>
                <a:sym typeface="Roboto"/>
              </a:rPr>
              <a:t>*</a:t>
            </a:r>
            <a:r>
              <a:rPr lang="en-US" sz="1200" dirty="0">
                <a:solidFill>
                  <a:schemeClr val="dk1"/>
                </a:solidFill>
                <a:latin typeface="Roboto"/>
                <a:ea typeface="Roboto"/>
                <a:cs typeface="Roboto"/>
                <a:sym typeface="Roboto"/>
              </a:rPr>
              <a:t>75% LVT Ratio, 1998 tax year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68"/>
        <p:cNvGrpSpPr/>
        <p:nvPr/>
      </p:nvGrpSpPr>
      <p:grpSpPr>
        <a:xfrm>
          <a:off x="0" y="0"/>
          <a:ext cx="0" cy="0"/>
          <a:chOff x="0" y="0"/>
          <a:chExt cx="0" cy="0"/>
        </a:xfrm>
      </p:grpSpPr>
      <p:sp>
        <p:nvSpPr>
          <p:cNvPr id="269" name="Google Shape;269;p27"/>
          <p:cNvSpPr txBox="1">
            <a:spLocks noGrp="1"/>
          </p:cNvSpPr>
          <p:nvPr>
            <p:ph type="title"/>
          </p:nvPr>
        </p:nvSpPr>
        <p:spPr>
          <a:xfrm>
            <a:off x="205450" y="222175"/>
            <a:ext cx="8748600" cy="521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2450" b="1"/>
              <a:t>LVT incentivizes building investment</a:t>
            </a:r>
            <a:endParaRPr sz="2450" b="1"/>
          </a:p>
        </p:txBody>
      </p:sp>
      <p:sp>
        <p:nvSpPr>
          <p:cNvPr id="270" name="Google Shape;270;p27"/>
          <p:cNvSpPr txBox="1">
            <a:spLocks noGrp="1"/>
          </p:cNvSpPr>
          <p:nvPr>
            <p:ph type="body" idx="1"/>
          </p:nvPr>
        </p:nvSpPr>
        <p:spPr>
          <a:xfrm>
            <a:off x="4462775" y="970900"/>
            <a:ext cx="3267300" cy="35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b="1"/>
              <a:t>Generally…</a:t>
            </a:r>
            <a:endParaRPr sz="2200" b="1"/>
          </a:p>
          <a:p>
            <a:pPr marL="0" lvl="0" indent="0" algn="l" rtl="0">
              <a:spcBef>
                <a:spcPts val="1200"/>
              </a:spcBef>
              <a:spcAft>
                <a:spcPts val="0"/>
              </a:spcAft>
              <a:buNone/>
            </a:pPr>
            <a:r>
              <a:rPr lang="en" b="1"/>
              <a:t>Building-intensive uses</a:t>
            </a:r>
            <a:r>
              <a:rPr lang="en"/>
              <a:t> will experience a </a:t>
            </a:r>
            <a:r>
              <a:rPr lang="en" sz="2000" b="1">
                <a:solidFill>
                  <a:schemeClr val="accent5"/>
                </a:solidFill>
              </a:rPr>
              <a:t>decreased</a:t>
            </a:r>
            <a:r>
              <a:rPr lang="en"/>
              <a:t> tax burden  </a:t>
            </a:r>
            <a:endParaRPr/>
          </a:p>
          <a:p>
            <a:pPr marL="0" lvl="0" indent="0" algn="l" rtl="0">
              <a:spcBef>
                <a:spcPts val="1200"/>
              </a:spcBef>
              <a:spcAft>
                <a:spcPts val="0"/>
              </a:spcAft>
              <a:buNone/>
            </a:pPr>
            <a:endParaRPr/>
          </a:p>
          <a:p>
            <a:pPr marL="0" lvl="0" indent="0" algn="l" rtl="0">
              <a:spcBef>
                <a:spcPts val="1200"/>
              </a:spcBef>
              <a:spcAft>
                <a:spcPts val="1200"/>
              </a:spcAft>
              <a:buNone/>
            </a:pPr>
            <a:r>
              <a:rPr lang="en" b="1"/>
              <a:t>Land-intensive uses</a:t>
            </a:r>
            <a:r>
              <a:rPr lang="en"/>
              <a:t> will experience an </a:t>
            </a:r>
            <a:r>
              <a:rPr lang="en" sz="2000" b="1">
                <a:solidFill>
                  <a:srgbClr val="CC0000"/>
                </a:solidFill>
              </a:rPr>
              <a:t>increased</a:t>
            </a:r>
            <a:r>
              <a:rPr lang="en"/>
              <a:t> tax burden </a:t>
            </a:r>
            <a:endParaRPr/>
          </a:p>
        </p:txBody>
      </p:sp>
      <p:pic>
        <p:nvPicPr>
          <p:cNvPr id="271" name="Google Shape;271;p27"/>
          <p:cNvPicPr preferRelativeResize="0"/>
          <p:nvPr/>
        </p:nvPicPr>
        <p:blipFill>
          <a:blip r:embed="rId3">
            <a:alphaModFix/>
          </a:blip>
          <a:stretch>
            <a:fillRect/>
          </a:stretch>
        </p:blipFill>
        <p:spPr>
          <a:xfrm>
            <a:off x="1982152" y="970900"/>
            <a:ext cx="2312101" cy="1668851"/>
          </a:xfrm>
          <a:prstGeom prst="rect">
            <a:avLst/>
          </a:prstGeom>
          <a:noFill/>
          <a:ln>
            <a:noFill/>
          </a:ln>
          <a:effectLst>
            <a:outerShdw blurRad="57150" dist="19050" dir="5400000" algn="bl" rotWithShape="0">
              <a:srgbClr val="000000">
                <a:alpha val="50000"/>
              </a:srgbClr>
            </a:outerShdw>
          </a:effectLst>
        </p:spPr>
      </p:pic>
      <p:pic>
        <p:nvPicPr>
          <p:cNvPr id="272" name="Google Shape;272;p27"/>
          <p:cNvPicPr preferRelativeResize="0"/>
          <p:nvPr/>
        </p:nvPicPr>
        <p:blipFill>
          <a:blip r:embed="rId4">
            <a:alphaModFix/>
          </a:blip>
          <a:stretch>
            <a:fillRect/>
          </a:stretch>
        </p:blipFill>
        <p:spPr>
          <a:xfrm>
            <a:off x="1982150" y="2995831"/>
            <a:ext cx="2312100" cy="1563919"/>
          </a:xfrm>
          <a:prstGeom prst="rect">
            <a:avLst/>
          </a:prstGeom>
          <a:noFill/>
          <a:ln>
            <a:noFill/>
          </a:ln>
          <a:effectLst>
            <a:outerShdw blurRad="57150" dist="19050" dir="5400000" algn="bl" rotWithShape="0">
              <a:srgbClr val="000000">
                <a:alpha val="50000"/>
              </a:srgbClr>
            </a:outerShdw>
          </a:effectLst>
        </p:spPr>
      </p:pic>
      <p:sp>
        <p:nvSpPr>
          <p:cNvPr id="273" name="Google Shape;273;p27"/>
          <p:cNvSpPr txBox="1"/>
          <p:nvPr/>
        </p:nvSpPr>
        <p:spPr>
          <a:xfrm>
            <a:off x="2404325" y="25956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Low L-T-V Ratio</a:t>
            </a:r>
            <a:endParaRPr b="1">
              <a:solidFill>
                <a:schemeClr val="dk1"/>
              </a:solidFill>
            </a:endParaRPr>
          </a:p>
        </p:txBody>
      </p:sp>
      <p:sp>
        <p:nvSpPr>
          <p:cNvPr id="274" name="Google Shape;274;p27"/>
          <p:cNvSpPr txBox="1"/>
          <p:nvPr/>
        </p:nvSpPr>
        <p:spPr>
          <a:xfrm>
            <a:off x="2385125" y="4482375"/>
            <a:ext cx="166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High L-T-V Ratio</a:t>
            </a:r>
            <a:endParaRPr b="1"/>
          </a:p>
        </p:txBody>
      </p:sp>
      <p:sp>
        <p:nvSpPr>
          <p:cNvPr id="275" name="Google Shape;275;p27"/>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27"/>
          <p:cNvPicPr preferRelativeResize="0"/>
          <p:nvPr/>
        </p:nvPicPr>
        <p:blipFill>
          <a:blip r:embed="rId5">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Google Shape;281;p28"/>
          <p:cNvSpPr txBox="1">
            <a:spLocks noGrp="1"/>
          </p:cNvSpPr>
          <p:nvPr>
            <p:ph type="title"/>
          </p:nvPr>
        </p:nvSpPr>
        <p:spPr>
          <a:xfrm>
            <a:off x="197699" y="214063"/>
            <a:ext cx="8748600" cy="748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2450" b="1" dirty="0"/>
              <a:t>Illustration Of Tax Incentive Effects: </a:t>
            </a:r>
            <a:endParaRPr sz="2450" b="1" dirty="0"/>
          </a:p>
          <a:p>
            <a:pPr marL="0" lvl="0" indent="0" algn="ctr" rtl="0">
              <a:spcBef>
                <a:spcPts val="0"/>
              </a:spcBef>
              <a:spcAft>
                <a:spcPts val="0"/>
              </a:spcAft>
              <a:buSzPts val="891"/>
              <a:buNone/>
            </a:pPr>
            <a:r>
              <a:rPr lang="en" sz="2000" b="1" dirty="0"/>
              <a:t>Inner Northeast Portland</a:t>
            </a:r>
            <a:endParaRPr sz="2000" b="1" dirty="0"/>
          </a:p>
        </p:txBody>
      </p:sp>
      <p:sp>
        <p:nvSpPr>
          <p:cNvPr id="284" name="Google Shape;284;p28"/>
          <p:cNvSpPr txBox="1"/>
          <p:nvPr/>
        </p:nvSpPr>
        <p:spPr>
          <a:xfrm>
            <a:off x="1257775" y="2595444"/>
            <a:ext cx="6628450"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solidFill>
                  <a:schemeClr val="dk1"/>
                </a:solidFill>
                <a:latin typeface="Roboto"/>
                <a:ea typeface="Roboto"/>
                <a:cs typeface="Roboto"/>
                <a:sym typeface="Roboto"/>
              </a:rPr>
              <a:t>The following slide pairs consist of photos of selected properties, and the tax shift effects when changing…</a:t>
            </a:r>
            <a:endParaRPr sz="2000" dirty="0">
              <a:solidFill>
                <a:schemeClr val="dk1"/>
              </a:solidFill>
              <a:latin typeface="Roboto"/>
              <a:ea typeface="Roboto"/>
              <a:cs typeface="Roboto"/>
              <a:sym typeface="Roboto"/>
            </a:endParaRPr>
          </a:p>
        </p:txBody>
      </p:sp>
      <p:sp>
        <p:nvSpPr>
          <p:cNvPr id="287" name="Google Shape;287;p28"/>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28"/>
          <p:cNvPicPr preferRelativeResize="0"/>
          <p:nvPr/>
        </p:nvPicPr>
        <p:blipFill>
          <a:blip r:embed="rId3">
            <a:alphaModFix/>
          </a:blip>
          <a:stretch>
            <a:fillRect/>
          </a:stretch>
        </p:blipFill>
        <p:spPr>
          <a:xfrm>
            <a:off x="8146222" y="4382136"/>
            <a:ext cx="868408" cy="406755"/>
          </a:xfrm>
          <a:prstGeom prst="rect">
            <a:avLst/>
          </a:prstGeom>
          <a:noFill/>
          <a:ln>
            <a:noFill/>
          </a:ln>
        </p:spPr>
      </p:pic>
      <p:pic>
        <p:nvPicPr>
          <p:cNvPr id="4" name="Picture 3">
            <a:extLst>
              <a:ext uri="{FF2B5EF4-FFF2-40B4-BE49-F238E27FC236}">
                <a16:creationId xmlns:a16="http://schemas.microsoft.com/office/drawing/2014/main" id="{EEF4829E-31EB-D83B-13E4-75419410530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0066" t="34436" r="35261" b="32136"/>
          <a:stretch/>
        </p:blipFill>
        <p:spPr bwMode="auto">
          <a:xfrm>
            <a:off x="1624360" y="1054537"/>
            <a:ext cx="1836234" cy="136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6" name="TextBox 5">
            <a:extLst>
              <a:ext uri="{FF2B5EF4-FFF2-40B4-BE49-F238E27FC236}">
                <a16:creationId xmlns:a16="http://schemas.microsoft.com/office/drawing/2014/main" id="{150B57EA-C4E8-C78A-CF57-9E78E69B06B2}"/>
              </a:ext>
            </a:extLst>
          </p:cNvPr>
          <p:cNvSpPr txBox="1"/>
          <p:nvPr/>
        </p:nvSpPr>
        <p:spPr>
          <a:xfrm>
            <a:off x="677148" y="3422079"/>
            <a:ext cx="7789701" cy="1230465"/>
          </a:xfrm>
          <a:prstGeom prst="rect">
            <a:avLst/>
          </a:prstGeom>
          <a:noFill/>
        </p:spPr>
        <p:txBody>
          <a:bodyPr wrap="square">
            <a:spAutoFit/>
          </a:bodyPr>
          <a:lstStyle/>
          <a:p>
            <a:pPr algn="ctr">
              <a:lnSpc>
                <a:spcPct val="150000"/>
              </a:lnSpc>
            </a:pPr>
            <a:r>
              <a:rPr lang="en" sz="2400" dirty="0">
                <a:solidFill>
                  <a:schemeClr val="dk1"/>
                </a:solidFill>
                <a:latin typeface="Roboto"/>
                <a:ea typeface="Roboto"/>
                <a:cs typeface="Roboto"/>
                <a:sym typeface="Roboto"/>
              </a:rPr>
              <a:t>from MAV -- to equal rate RMV -- to LVT</a:t>
            </a:r>
          </a:p>
          <a:p>
            <a:pPr algn="ctr">
              <a:lnSpc>
                <a:spcPct val="150000"/>
              </a:lnSpc>
            </a:pPr>
            <a:r>
              <a:rPr lang="en-US" sz="1600" dirty="0">
                <a:solidFill>
                  <a:schemeClr val="dk1"/>
                </a:solidFill>
                <a:latin typeface="Roboto"/>
                <a:ea typeface="Roboto"/>
                <a:cs typeface="Roboto"/>
                <a:sym typeface="Roboto"/>
              </a:rPr>
              <a:t>T</a:t>
            </a:r>
            <a:r>
              <a:rPr lang="en" sz="1600" dirty="0">
                <a:solidFill>
                  <a:schemeClr val="dk1"/>
                </a:solidFill>
                <a:latin typeface="Roboto"/>
                <a:ea typeface="Roboto"/>
                <a:cs typeface="Roboto"/>
                <a:sym typeface="Roboto"/>
              </a:rPr>
              <a:t>ax year 2018 </a:t>
            </a:r>
            <a:br>
              <a:rPr lang="en" sz="1600" dirty="0">
                <a:solidFill>
                  <a:schemeClr val="dk1"/>
                </a:solidFill>
                <a:latin typeface="Roboto"/>
                <a:ea typeface="Roboto"/>
                <a:cs typeface="Roboto"/>
                <a:sym typeface="Roboto"/>
              </a:rPr>
            </a:br>
            <a:r>
              <a:rPr lang="en" sz="1000" dirty="0">
                <a:solidFill>
                  <a:schemeClr val="dk1"/>
                </a:solidFill>
                <a:latin typeface="Roboto"/>
                <a:ea typeface="Roboto"/>
                <a:cs typeface="Roboto"/>
                <a:sym typeface="Roboto"/>
              </a:rPr>
              <a:t>Northwest Economic Research Center, </a:t>
            </a:r>
            <a:r>
              <a:rPr lang="en" sz="1000" u="sng" dirty="0">
                <a:solidFill>
                  <a:schemeClr val="dk1"/>
                </a:solidFill>
                <a:latin typeface="Roboto"/>
                <a:ea typeface="Roboto"/>
                <a:cs typeface="Roboto"/>
                <a:sym typeface="Roboto"/>
              </a:rPr>
              <a:t>Land Value Tax Analysis: Simulating the Effects in Multnomah County</a:t>
            </a:r>
            <a:r>
              <a:rPr lang="en" sz="1000" dirty="0">
                <a:solidFill>
                  <a:schemeClr val="dk1"/>
                </a:solidFill>
                <a:latin typeface="Roboto"/>
                <a:ea typeface="Roboto"/>
                <a:cs typeface="Roboto"/>
                <a:sym typeface="Roboto"/>
              </a:rPr>
              <a:t>, June 2019</a:t>
            </a:r>
            <a:endParaRPr lang="en-US" sz="1000" dirty="0"/>
          </a:p>
        </p:txBody>
      </p:sp>
      <p:sp>
        <p:nvSpPr>
          <p:cNvPr id="7" name="TextBox 6">
            <a:extLst>
              <a:ext uri="{FF2B5EF4-FFF2-40B4-BE49-F238E27FC236}">
                <a16:creationId xmlns:a16="http://schemas.microsoft.com/office/drawing/2014/main" id="{5305F8DF-47A5-3011-DEFF-817655298599}"/>
              </a:ext>
            </a:extLst>
          </p:cNvPr>
          <p:cNvSpPr txBox="1"/>
          <p:nvPr/>
        </p:nvSpPr>
        <p:spPr>
          <a:xfrm>
            <a:off x="3717073" y="942917"/>
            <a:ext cx="5144429" cy="307777"/>
          </a:xfrm>
          <a:prstGeom prst="rect">
            <a:avLst/>
          </a:prstGeom>
          <a:noFill/>
        </p:spPr>
        <p:txBody>
          <a:bodyPr wrap="square" rtlCol="0">
            <a:spAutoFit/>
          </a:bodyPr>
          <a:lstStyle/>
          <a:p>
            <a:r>
              <a:rPr lang="en-US" dirty="0">
                <a:solidFill>
                  <a:schemeClr val="tx1"/>
                </a:solidFill>
              </a:rPr>
              <a:t>where MAV assessments lag far behind RMV assessments.</a:t>
            </a:r>
          </a:p>
        </p:txBody>
      </p:sp>
      <p:sp>
        <p:nvSpPr>
          <p:cNvPr id="8" name="Oval 7">
            <a:extLst>
              <a:ext uri="{FF2B5EF4-FFF2-40B4-BE49-F238E27FC236}">
                <a16:creationId xmlns:a16="http://schemas.microsoft.com/office/drawing/2014/main" id="{EE7D247D-19A5-8575-F192-F73EAC9417D0}"/>
              </a:ext>
            </a:extLst>
          </p:cNvPr>
          <p:cNvSpPr/>
          <p:nvPr/>
        </p:nvSpPr>
        <p:spPr>
          <a:xfrm>
            <a:off x="5010615" y="1338385"/>
            <a:ext cx="2141034" cy="800189"/>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MAV:RMV Ratio</a:t>
            </a:r>
          </a:p>
          <a:p>
            <a:pPr algn="ctr"/>
            <a:r>
              <a:rPr lang="en-US" dirty="0">
                <a:solidFill>
                  <a:schemeClr val="tx1"/>
                </a:solidFill>
              </a:rPr>
              <a:t>= 29%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92"/>
        <p:cNvGrpSpPr/>
        <p:nvPr/>
      </p:nvGrpSpPr>
      <p:grpSpPr>
        <a:xfrm>
          <a:off x="0" y="0"/>
          <a:ext cx="0" cy="0"/>
          <a:chOff x="0" y="0"/>
          <a:chExt cx="0" cy="0"/>
        </a:xfrm>
      </p:grpSpPr>
      <p:sp>
        <p:nvSpPr>
          <p:cNvPr id="293" name="Google Shape;293;p29"/>
          <p:cNvSpPr txBox="1">
            <a:spLocks noGrp="1"/>
          </p:cNvSpPr>
          <p:nvPr>
            <p:ph type="title"/>
          </p:nvPr>
        </p:nvSpPr>
        <p:spPr>
          <a:xfrm>
            <a:off x="387900" y="458025"/>
            <a:ext cx="85146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1800" b="1" dirty="0"/>
              <a:t>Year built: </a:t>
            </a:r>
            <a:r>
              <a:rPr lang="en" sz="1800" dirty="0"/>
              <a:t>2011 </a:t>
            </a:r>
            <a:r>
              <a:rPr lang="en" sz="1800" b="1" dirty="0"/>
              <a:t>							 			Multifamily Mid-Rise</a:t>
            </a:r>
            <a:endParaRPr sz="1800" b="1" dirty="0"/>
          </a:p>
        </p:txBody>
      </p:sp>
      <p:pic>
        <p:nvPicPr>
          <p:cNvPr id="294" name="Google Shape;294;p29"/>
          <p:cNvPicPr preferRelativeResize="0"/>
          <p:nvPr/>
        </p:nvPicPr>
        <p:blipFill>
          <a:blip r:embed="rId3">
            <a:alphaModFix/>
          </a:blip>
          <a:stretch>
            <a:fillRect/>
          </a:stretch>
        </p:blipFill>
        <p:spPr>
          <a:xfrm>
            <a:off x="1803894" y="1144125"/>
            <a:ext cx="5536211" cy="3722575"/>
          </a:xfrm>
          <a:prstGeom prst="rect">
            <a:avLst/>
          </a:prstGeom>
          <a:noFill/>
          <a:ln>
            <a:noFill/>
          </a:ln>
          <a:effectLst>
            <a:outerShdw blurRad="57150" dist="19050" dir="5400000" algn="bl" rotWithShape="0">
              <a:srgbClr val="000000">
                <a:alpha val="50000"/>
              </a:srgbClr>
            </a:outerShdw>
          </a:effectLst>
        </p:spPr>
      </p:pic>
      <p:sp>
        <p:nvSpPr>
          <p:cNvPr id="295" name="Google Shape;295;p29"/>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29"/>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00"/>
        <p:cNvGrpSpPr/>
        <p:nvPr/>
      </p:nvGrpSpPr>
      <p:grpSpPr>
        <a:xfrm>
          <a:off x="0" y="0"/>
          <a:ext cx="0" cy="0"/>
          <a:chOff x="0" y="0"/>
          <a:chExt cx="0" cy="0"/>
        </a:xfrm>
      </p:grpSpPr>
      <p:sp>
        <p:nvSpPr>
          <p:cNvPr id="301" name="Google Shape;301;p30"/>
          <p:cNvSpPr txBox="1">
            <a:spLocks noGrp="1"/>
          </p:cNvSpPr>
          <p:nvPr>
            <p:ph type="title"/>
          </p:nvPr>
        </p:nvSpPr>
        <p:spPr>
          <a:xfrm>
            <a:off x="387900" y="361475"/>
            <a:ext cx="8368200" cy="686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800" b="1">
                <a:latin typeface="Arial"/>
                <a:ea typeface="Arial"/>
                <a:cs typeface="Arial"/>
                <a:sym typeface="Arial"/>
              </a:rPr>
              <a:t>TAX SHIFT </a:t>
            </a:r>
            <a:endParaRPr sz="1800" b="1">
              <a:latin typeface="Arial"/>
              <a:ea typeface="Arial"/>
              <a:cs typeface="Arial"/>
              <a:sym typeface="Arial"/>
            </a:endParaRPr>
          </a:p>
          <a:p>
            <a:pPr marL="0" lvl="0" indent="0" algn="ctr" rtl="0">
              <a:spcBef>
                <a:spcPts val="0"/>
              </a:spcBef>
              <a:spcAft>
                <a:spcPts val="0"/>
              </a:spcAft>
              <a:buNone/>
            </a:pPr>
            <a:r>
              <a:rPr lang="en" sz="1800">
                <a:latin typeface="Arial"/>
                <a:ea typeface="Arial"/>
                <a:cs typeface="Arial"/>
                <a:sym typeface="Arial"/>
              </a:rPr>
              <a:t>MAV – RMV – 60% LVT – 90% LVT</a:t>
            </a:r>
            <a:endParaRPr sz="1800">
              <a:latin typeface="Arial"/>
              <a:ea typeface="Arial"/>
              <a:cs typeface="Arial"/>
              <a:sym typeface="Arial"/>
            </a:endParaRPr>
          </a:p>
        </p:txBody>
      </p:sp>
      <p:sp>
        <p:nvSpPr>
          <p:cNvPr id="302" name="Google Shape;302;p30"/>
          <p:cNvSpPr txBox="1"/>
          <p:nvPr/>
        </p:nvSpPr>
        <p:spPr>
          <a:xfrm>
            <a:off x="2626475" y="2263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pic>
        <p:nvPicPr>
          <p:cNvPr id="303" name="Google Shape;303;p30"/>
          <p:cNvPicPr preferRelativeResize="0"/>
          <p:nvPr/>
        </p:nvPicPr>
        <p:blipFill>
          <a:blip r:embed="rId3">
            <a:alphaModFix/>
          </a:blip>
          <a:stretch>
            <a:fillRect/>
          </a:stretch>
        </p:blipFill>
        <p:spPr>
          <a:xfrm>
            <a:off x="2318300" y="1274127"/>
            <a:ext cx="4507399" cy="2719410"/>
          </a:xfrm>
          <a:prstGeom prst="rect">
            <a:avLst/>
          </a:prstGeom>
          <a:noFill/>
          <a:ln>
            <a:noFill/>
          </a:ln>
          <a:effectLst>
            <a:outerShdw blurRad="57150" dist="19050" dir="5400000" algn="bl" rotWithShape="0">
              <a:srgbClr val="000000">
                <a:alpha val="50000"/>
              </a:srgbClr>
            </a:outerShdw>
          </a:effectLst>
        </p:spPr>
      </p:pic>
      <p:sp>
        <p:nvSpPr>
          <p:cNvPr id="304" name="Google Shape;304;p30"/>
          <p:cNvSpPr txBox="1"/>
          <p:nvPr/>
        </p:nvSpPr>
        <p:spPr>
          <a:xfrm>
            <a:off x="2473350" y="4133375"/>
            <a:ext cx="4197300" cy="9234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Roboto"/>
                <a:ea typeface="Roboto"/>
                <a:cs typeface="Roboto"/>
                <a:sym typeface="Roboto"/>
              </a:rPr>
              <a:t>Real Market Value</a:t>
            </a:r>
            <a:endParaRPr sz="1600" b="1">
              <a:solidFill>
                <a:schemeClr val="dk1"/>
              </a:solidFill>
              <a:latin typeface="Roboto"/>
              <a:ea typeface="Roboto"/>
              <a:cs typeface="Roboto"/>
              <a:sym typeface="Roboto"/>
            </a:endParaRPr>
          </a:p>
          <a:p>
            <a:pPr marL="0" lvl="0" indent="0" algn="ctr" rtl="0">
              <a:spcBef>
                <a:spcPts val="0"/>
              </a:spcBef>
              <a:spcAft>
                <a:spcPts val="0"/>
              </a:spcAft>
              <a:buNone/>
            </a:pPr>
            <a:r>
              <a:rPr lang="en" sz="1600">
                <a:solidFill>
                  <a:schemeClr val="dk1"/>
                </a:solidFill>
                <a:latin typeface="Roboto"/>
                <a:ea typeface="Roboto"/>
                <a:cs typeface="Roboto"/>
                <a:sym typeface="Roboto"/>
              </a:rPr>
              <a:t>Land = $2,052,670 	Improv. = $19,346,290 L-T-V Ratio: .10 </a:t>
            </a:r>
            <a:endParaRPr sz="1600">
              <a:solidFill>
                <a:schemeClr val="dk1"/>
              </a:solidFill>
              <a:latin typeface="Roboto"/>
              <a:ea typeface="Roboto"/>
              <a:cs typeface="Roboto"/>
              <a:sym typeface="Roboto"/>
            </a:endParaRPr>
          </a:p>
        </p:txBody>
      </p:sp>
      <p:sp>
        <p:nvSpPr>
          <p:cNvPr id="305" name="Google Shape;305;p30"/>
          <p:cNvSpPr txBox="1"/>
          <p:nvPr/>
        </p:nvSpPr>
        <p:spPr>
          <a:xfrm>
            <a:off x="7026600" y="1144125"/>
            <a:ext cx="211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Multifamily Mid-Rise</a:t>
            </a:r>
            <a:endParaRPr b="1">
              <a:solidFill>
                <a:schemeClr val="dk1"/>
              </a:solidFill>
            </a:endParaRPr>
          </a:p>
        </p:txBody>
      </p:sp>
      <p:sp>
        <p:nvSpPr>
          <p:cNvPr id="306" name="Google Shape;306;p30"/>
          <p:cNvSpPr txBox="1"/>
          <p:nvPr/>
        </p:nvSpPr>
        <p:spPr>
          <a:xfrm>
            <a:off x="7263300" y="1447750"/>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Year built: 2011 </a:t>
            </a:r>
            <a:endParaRPr>
              <a:solidFill>
                <a:schemeClr val="dk1"/>
              </a:solidFill>
            </a:endParaRPr>
          </a:p>
        </p:txBody>
      </p:sp>
      <p:sp>
        <p:nvSpPr>
          <p:cNvPr id="307" name="Google Shape;307;p30"/>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30"/>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12"/>
        <p:cNvGrpSpPr/>
        <p:nvPr/>
      </p:nvGrpSpPr>
      <p:grpSpPr>
        <a:xfrm>
          <a:off x="0" y="0"/>
          <a:ext cx="0" cy="0"/>
          <a:chOff x="0" y="0"/>
          <a:chExt cx="0" cy="0"/>
        </a:xfrm>
      </p:grpSpPr>
      <p:sp>
        <p:nvSpPr>
          <p:cNvPr id="313" name="Google Shape;313;p31"/>
          <p:cNvSpPr txBox="1">
            <a:spLocks noGrp="1"/>
          </p:cNvSpPr>
          <p:nvPr>
            <p:ph type="title"/>
          </p:nvPr>
        </p:nvSpPr>
        <p:spPr>
          <a:xfrm>
            <a:off x="387900" y="223200"/>
            <a:ext cx="2972334" cy="686100"/>
          </a:xfrm>
          <a:prstGeom prst="rect">
            <a:avLst/>
          </a:prstGeom>
        </p:spPr>
        <p:txBody>
          <a:bodyPr spcFirstLastPara="1" wrap="square" lIns="91425" tIns="91425" rIns="91425" bIns="91425" anchor="b" anchorCtr="0">
            <a:normAutofit/>
          </a:bodyPr>
          <a:lstStyle/>
          <a:p>
            <a:pPr marL="0" lvl="0" indent="0" algn="r" rtl="0">
              <a:spcBef>
                <a:spcPts val="0"/>
              </a:spcBef>
              <a:spcAft>
                <a:spcPts val="0"/>
              </a:spcAft>
              <a:buNone/>
            </a:pPr>
            <a:r>
              <a:rPr lang="en" sz="1700" b="1" dirty="0"/>
              <a:t>Vacant Lot</a:t>
            </a:r>
            <a:endParaRPr sz="1700" b="1" dirty="0"/>
          </a:p>
        </p:txBody>
      </p:sp>
      <p:pic>
        <p:nvPicPr>
          <p:cNvPr id="314" name="Google Shape;314;p31"/>
          <p:cNvPicPr preferRelativeResize="0"/>
          <p:nvPr/>
        </p:nvPicPr>
        <p:blipFill>
          <a:blip r:embed="rId3">
            <a:alphaModFix/>
          </a:blip>
          <a:stretch>
            <a:fillRect/>
          </a:stretch>
        </p:blipFill>
        <p:spPr>
          <a:xfrm>
            <a:off x="1611414" y="1017569"/>
            <a:ext cx="5921172" cy="3694575"/>
          </a:xfrm>
          <a:prstGeom prst="rect">
            <a:avLst/>
          </a:prstGeom>
          <a:noFill/>
          <a:ln>
            <a:noFill/>
          </a:ln>
          <a:effectLst>
            <a:outerShdw blurRad="57150" dist="19050" dir="5400000" algn="bl" rotWithShape="0">
              <a:srgbClr val="000000">
                <a:alpha val="50000"/>
              </a:srgbClr>
            </a:outerShdw>
          </a:effectLst>
        </p:spPr>
      </p:pic>
      <p:sp>
        <p:nvSpPr>
          <p:cNvPr id="315" name="Google Shape;315;p31"/>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31"/>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Google Shape;321;p32"/>
          <p:cNvSpPr txBox="1">
            <a:spLocks noGrp="1"/>
          </p:cNvSpPr>
          <p:nvPr>
            <p:ph type="title"/>
          </p:nvPr>
        </p:nvSpPr>
        <p:spPr>
          <a:xfrm>
            <a:off x="387900" y="361475"/>
            <a:ext cx="8368200" cy="686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800" b="1">
                <a:latin typeface="Arial"/>
                <a:ea typeface="Arial"/>
                <a:cs typeface="Arial"/>
                <a:sym typeface="Arial"/>
              </a:rPr>
              <a:t>TAX SHIFT </a:t>
            </a:r>
            <a:endParaRPr sz="1800" b="1">
              <a:latin typeface="Arial"/>
              <a:ea typeface="Arial"/>
              <a:cs typeface="Arial"/>
              <a:sym typeface="Arial"/>
            </a:endParaRPr>
          </a:p>
          <a:p>
            <a:pPr marL="0" lvl="0" indent="0" algn="ctr" rtl="0">
              <a:spcBef>
                <a:spcPts val="0"/>
              </a:spcBef>
              <a:spcAft>
                <a:spcPts val="0"/>
              </a:spcAft>
              <a:buNone/>
            </a:pPr>
            <a:r>
              <a:rPr lang="en" sz="1800">
                <a:latin typeface="Arial"/>
                <a:ea typeface="Arial"/>
                <a:cs typeface="Arial"/>
                <a:sym typeface="Arial"/>
              </a:rPr>
              <a:t>MAV – RMV – 60% LVT – 90% LVT</a:t>
            </a:r>
            <a:endParaRPr sz="1800">
              <a:latin typeface="Arial"/>
              <a:ea typeface="Arial"/>
              <a:cs typeface="Arial"/>
              <a:sym typeface="Arial"/>
            </a:endParaRPr>
          </a:p>
        </p:txBody>
      </p:sp>
      <p:sp>
        <p:nvSpPr>
          <p:cNvPr id="322" name="Google Shape;322;p32"/>
          <p:cNvSpPr txBox="1"/>
          <p:nvPr/>
        </p:nvSpPr>
        <p:spPr>
          <a:xfrm>
            <a:off x="2626475" y="22639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323" name="Google Shape;323;p32"/>
          <p:cNvSpPr txBox="1"/>
          <p:nvPr/>
        </p:nvSpPr>
        <p:spPr>
          <a:xfrm>
            <a:off x="2473350" y="4130000"/>
            <a:ext cx="4197300" cy="9234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Roboto"/>
                <a:ea typeface="Roboto"/>
                <a:cs typeface="Roboto"/>
                <a:sym typeface="Roboto"/>
              </a:rPr>
              <a:t>Real Market Value</a:t>
            </a:r>
            <a:endParaRPr sz="1600" b="1">
              <a:solidFill>
                <a:schemeClr val="dk1"/>
              </a:solidFill>
              <a:latin typeface="Roboto"/>
              <a:ea typeface="Roboto"/>
              <a:cs typeface="Roboto"/>
              <a:sym typeface="Roboto"/>
            </a:endParaRPr>
          </a:p>
          <a:p>
            <a:pPr marL="0" lvl="0" indent="0" algn="ctr" rtl="0">
              <a:spcBef>
                <a:spcPts val="0"/>
              </a:spcBef>
              <a:spcAft>
                <a:spcPts val="0"/>
              </a:spcAft>
              <a:buNone/>
            </a:pPr>
            <a:r>
              <a:rPr lang="en" sz="1600">
                <a:solidFill>
                  <a:schemeClr val="dk1"/>
                </a:solidFill>
                <a:latin typeface="Roboto"/>
                <a:ea typeface="Roboto"/>
                <a:cs typeface="Roboto"/>
                <a:sym typeface="Roboto"/>
              </a:rPr>
              <a:t>Land = $297,770	Improv. = $0 </a:t>
            </a:r>
            <a:endParaRPr sz="1600">
              <a:solidFill>
                <a:schemeClr val="dk1"/>
              </a:solidFill>
              <a:latin typeface="Roboto"/>
              <a:ea typeface="Roboto"/>
              <a:cs typeface="Roboto"/>
              <a:sym typeface="Roboto"/>
            </a:endParaRPr>
          </a:p>
          <a:p>
            <a:pPr marL="0" lvl="0" indent="0" algn="ctr" rtl="0">
              <a:spcBef>
                <a:spcPts val="0"/>
              </a:spcBef>
              <a:spcAft>
                <a:spcPts val="0"/>
              </a:spcAft>
              <a:buNone/>
            </a:pPr>
            <a:r>
              <a:rPr lang="en" sz="1600">
                <a:solidFill>
                  <a:schemeClr val="dk1"/>
                </a:solidFill>
                <a:latin typeface="Roboto"/>
                <a:ea typeface="Roboto"/>
                <a:cs typeface="Roboto"/>
                <a:sym typeface="Roboto"/>
              </a:rPr>
              <a:t>L-T-V Ratio: 1</a:t>
            </a:r>
            <a:endParaRPr sz="1600">
              <a:solidFill>
                <a:schemeClr val="dk1"/>
              </a:solidFill>
              <a:latin typeface="Roboto"/>
              <a:ea typeface="Roboto"/>
              <a:cs typeface="Roboto"/>
              <a:sym typeface="Roboto"/>
            </a:endParaRPr>
          </a:p>
        </p:txBody>
      </p:sp>
      <p:sp>
        <p:nvSpPr>
          <p:cNvPr id="324" name="Google Shape;324;p32"/>
          <p:cNvSpPr txBox="1"/>
          <p:nvPr/>
        </p:nvSpPr>
        <p:spPr>
          <a:xfrm>
            <a:off x="7026600" y="1144125"/>
            <a:ext cx="211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Vacant Lot</a:t>
            </a:r>
            <a:endParaRPr b="1">
              <a:solidFill>
                <a:schemeClr val="dk1"/>
              </a:solidFill>
            </a:endParaRPr>
          </a:p>
        </p:txBody>
      </p:sp>
      <p:sp>
        <p:nvSpPr>
          <p:cNvPr id="325" name="Google Shape;325;p32"/>
          <p:cNvSpPr txBox="1"/>
          <p:nvPr/>
        </p:nvSpPr>
        <p:spPr>
          <a:xfrm>
            <a:off x="7263300" y="1447750"/>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pic>
        <p:nvPicPr>
          <p:cNvPr id="326" name="Google Shape;326;p32"/>
          <p:cNvPicPr preferRelativeResize="0"/>
          <p:nvPr/>
        </p:nvPicPr>
        <p:blipFill>
          <a:blip r:embed="rId3">
            <a:alphaModFix/>
          </a:blip>
          <a:stretch>
            <a:fillRect/>
          </a:stretch>
        </p:blipFill>
        <p:spPr>
          <a:xfrm>
            <a:off x="2410650" y="1283751"/>
            <a:ext cx="4322700" cy="2610075"/>
          </a:xfrm>
          <a:prstGeom prst="rect">
            <a:avLst/>
          </a:prstGeom>
          <a:noFill/>
          <a:ln>
            <a:noFill/>
          </a:ln>
          <a:effectLst>
            <a:outerShdw blurRad="57150" dist="19050" dir="5400000" algn="bl" rotWithShape="0">
              <a:srgbClr val="000000">
                <a:alpha val="50000"/>
              </a:srgbClr>
            </a:outerShdw>
          </a:effectLst>
        </p:spPr>
      </p:pic>
      <p:sp>
        <p:nvSpPr>
          <p:cNvPr id="327" name="Google Shape;327;p32"/>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32"/>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387900" y="220132"/>
            <a:ext cx="851460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1800" b="1" dirty="0"/>
              <a:t>Year built: </a:t>
            </a:r>
            <a:r>
              <a:rPr lang="en" sz="1800" dirty="0"/>
              <a:t>2017 </a:t>
            </a:r>
            <a:r>
              <a:rPr lang="en" sz="1800" b="1" dirty="0"/>
              <a:t>							 			     Single Family Infill</a:t>
            </a:r>
            <a:endParaRPr sz="1800" b="1" dirty="0"/>
          </a:p>
        </p:txBody>
      </p:sp>
      <p:pic>
        <p:nvPicPr>
          <p:cNvPr id="334" name="Google Shape;334;p33"/>
          <p:cNvPicPr preferRelativeResize="0"/>
          <p:nvPr/>
        </p:nvPicPr>
        <p:blipFill>
          <a:blip r:embed="rId3">
            <a:alphaModFix/>
          </a:blip>
          <a:stretch>
            <a:fillRect/>
          </a:stretch>
        </p:blipFill>
        <p:spPr>
          <a:xfrm>
            <a:off x="2182950" y="921266"/>
            <a:ext cx="4778100" cy="3867625"/>
          </a:xfrm>
          <a:prstGeom prst="rect">
            <a:avLst/>
          </a:prstGeom>
          <a:noFill/>
          <a:ln>
            <a:noFill/>
          </a:ln>
          <a:effectLst>
            <a:outerShdw blurRad="57150" dist="19050" dir="5400000" algn="bl" rotWithShape="0">
              <a:srgbClr val="000000">
                <a:alpha val="50000"/>
              </a:srgbClr>
            </a:outerShdw>
          </a:effectLst>
        </p:spPr>
      </p:pic>
      <p:sp>
        <p:nvSpPr>
          <p:cNvPr id="335" name="Google Shape;335;p33"/>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33"/>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b="1"/>
              <a:t>Land Value Taxation Objectives</a:t>
            </a:r>
            <a:endParaRPr b="1"/>
          </a:p>
        </p:txBody>
      </p:sp>
      <p:sp>
        <p:nvSpPr>
          <p:cNvPr id="72" name="Google Shape;72;p14"/>
          <p:cNvSpPr txBox="1">
            <a:spLocks noGrp="1"/>
          </p:cNvSpPr>
          <p:nvPr>
            <p:ph type="body" idx="1"/>
          </p:nvPr>
        </p:nvSpPr>
        <p:spPr>
          <a:xfrm>
            <a:off x="2021397" y="1277926"/>
            <a:ext cx="5101206" cy="915148"/>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t" anchorCtr="0">
            <a:normAutofit fontScale="25000" lnSpcReduction="20000"/>
          </a:bodyPr>
          <a:lstStyle/>
          <a:p>
            <a:pPr marL="0" indent="0">
              <a:buNone/>
            </a:pPr>
            <a:r>
              <a:rPr lang="en" sz="8221" b="1" dirty="0"/>
              <a:t>&gt; Encourage private capital investment</a:t>
            </a:r>
            <a:br>
              <a:rPr lang="en" sz="8221" b="1" dirty="0"/>
            </a:br>
            <a:r>
              <a:rPr lang="en-US" sz="8221" b="1" dirty="0"/>
              <a:t>&gt; Discourage speculative landholding</a:t>
            </a:r>
          </a:p>
          <a:p>
            <a:pPr marL="0" lvl="0" indent="0" rtl="0">
              <a:spcBef>
                <a:spcPts val="0"/>
              </a:spcBef>
              <a:spcAft>
                <a:spcPts val="0"/>
              </a:spcAft>
              <a:buNone/>
            </a:pPr>
            <a:endParaRPr sz="8221" b="1" dirty="0"/>
          </a:p>
          <a:p>
            <a:pPr marL="0" lvl="0" indent="0" rtl="0">
              <a:spcBef>
                <a:spcPts val="1200"/>
              </a:spcBef>
              <a:spcAft>
                <a:spcPts val="0"/>
              </a:spcAft>
              <a:buNone/>
            </a:pPr>
            <a:endParaRPr sz="2621" dirty="0"/>
          </a:p>
          <a:p>
            <a:pPr marL="457200" lvl="0" indent="0" rtl="0">
              <a:spcBef>
                <a:spcPts val="1200"/>
              </a:spcBef>
              <a:spcAft>
                <a:spcPts val="1200"/>
              </a:spcAft>
              <a:buNone/>
            </a:pPr>
            <a:endParaRPr dirty="0"/>
          </a:p>
        </p:txBody>
      </p:sp>
      <p:sp>
        <p:nvSpPr>
          <p:cNvPr id="73" name="Google Shape;73;p14"/>
          <p:cNvSpPr txBox="1"/>
          <p:nvPr/>
        </p:nvSpPr>
        <p:spPr>
          <a:xfrm>
            <a:off x="2394600" y="2378725"/>
            <a:ext cx="4385100" cy="2529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2621" b="1" dirty="0">
                <a:solidFill>
                  <a:schemeClr val="dk1"/>
                </a:solidFill>
                <a:latin typeface="Roboto"/>
                <a:ea typeface="Roboto"/>
                <a:cs typeface="Roboto"/>
                <a:sym typeface="Roboto"/>
              </a:rPr>
              <a:t>Expected Land Use Benefits</a:t>
            </a:r>
            <a:endParaRPr sz="2621" b="1" dirty="0">
              <a:solidFill>
                <a:schemeClr val="dk1"/>
              </a:solidFill>
              <a:latin typeface="Roboto"/>
              <a:ea typeface="Roboto"/>
              <a:cs typeface="Roboto"/>
              <a:sym typeface="Roboto"/>
            </a:endParaRPr>
          </a:p>
          <a:p>
            <a:pPr marL="457200" lvl="0" indent="-342900" algn="l" rtl="0">
              <a:lnSpc>
                <a:spcPct val="100000"/>
              </a:lnSpc>
              <a:spcBef>
                <a:spcPts val="120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Bring idle land into production</a:t>
            </a:r>
            <a:endParaRPr sz="1800" dirty="0">
              <a:solidFill>
                <a:schemeClr val="dk1"/>
              </a:solidFill>
              <a:latin typeface="Roboto"/>
              <a:ea typeface="Roboto"/>
              <a:cs typeface="Roboto"/>
              <a:sym typeface="Roboto"/>
            </a:endParaRPr>
          </a:p>
          <a:p>
            <a:pPr marL="457200" lvl="0" indent="-342900" algn="l" rtl="0">
              <a:lnSpc>
                <a:spcPct val="100000"/>
              </a:lnSpc>
              <a:spcBef>
                <a:spcPts val="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Intensify land development</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Discourage building deterioration</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Encourage infill</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Discourage sprawl</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dirty="0">
                <a:solidFill>
                  <a:schemeClr val="dk1"/>
                </a:solidFill>
                <a:latin typeface="Roboto"/>
                <a:ea typeface="Roboto"/>
                <a:cs typeface="Roboto"/>
                <a:sym typeface="Roboto"/>
              </a:rPr>
              <a:t>Restrain residential lot prices</a:t>
            </a:r>
            <a:endParaRPr dirty="0">
              <a:latin typeface="Roboto"/>
              <a:ea typeface="Roboto"/>
              <a:cs typeface="Roboto"/>
              <a:sym typeface="Roboto"/>
            </a:endParaRPr>
          </a:p>
        </p:txBody>
      </p:sp>
      <p:sp>
        <p:nvSpPr>
          <p:cNvPr id="74" name="Google Shape;74;p14"/>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3">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sp>
        <p:nvSpPr>
          <p:cNvPr id="341" name="Google Shape;341;p34"/>
          <p:cNvSpPr txBox="1">
            <a:spLocks noGrp="1"/>
          </p:cNvSpPr>
          <p:nvPr>
            <p:ph type="title"/>
          </p:nvPr>
        </p:nvSpPr>
        <p:spPr>
          <a:xfrm>
            <a:off x="387900" y="361475"/>
            <a:ext cx="8368200" cy="686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800" b="1">
                <a:latin typeface="Arial"/>
                <a:ea typeface="Arial"/>
                <a:cs typeface="Arial"/>
                <a:sym typeface="Arial"/>
              </a:rPr>
              <a:t>TAX SHIFT </a:t>
            </a:r>
            <a:endParaRPr sz="1800" b="1">
              <a:latin typeface="Arial"/>
              <a:ea typeface="Arial"/>
              <a:cs typeface="Arial"/>
              <a:sym typeface="Arial"/>
            </a:endParaRPr>
          </a:p>
          <a:p>
            <a:pPr marL="0" lvl="0" indent="0" algn="ctr" rtl="0">
              <a:spcBef>
                <a:spcPts val="0"/>
              </a:spcBef>
              <a:spcAft>
                <a:spcPts val="0"/>
              </a:spcAft>
              <a:buNone/>
            </a:pPr>
            <a:r>
              <a:rPr lang="en" sz="1800">
                <a:latin typeface="Arial"/>
                <a:ea typeface="Arial"/>
                <a:cs typeface="Arial"/>
                <a:sym typeface="Arial"/>
              </a:rPr>
              <a:t>MAV – RMV – 60% LVT – 90% LVT</a:t>
            </a:r>
            <a:endParaRPr sz="1800">
              <a:latin typeface="Arial"/>
              <a:ea typeface="Arial"/>
              <a:cs typeface="Arial"/>
              <a:sym typeface="Arial"/>
            </a:endParaRPr>
          </a:p>
        </p:txBody>
      </p:sp>
      <p:sp>
        <p:nvSpPr>
          <p:cNvPr id="342" name="Google Shape;342;p34"/>
          <p:cNvSpPr txBox="1"/>
          <p:nvPr/>
        </p:nvSpPr>
        <p:spPr>
          <a:xfrm>
            <a:off x="2626475" y="226395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343" name="Google Shape;343;p34"/>
          <p:cNvSpPr txBox="1"/>
          <p:nvPr/>
        </p:nvSpPr>
        <p:spPr>
          <a:xfrm>
            <a:off x="2286485" y="4110811"/>
            <a:ext cx="4553250" cy="9234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dk1"/>
                </a:solidFill>
                <a:latin typeface="Roboto"/>
                <a:ea typeface="Roboto"/>
                <a:cs typeface="Roboto"/>
                <a:sym typeface="Roboto"/>
              </a:rPr>
              <a:t>Real Market Value</a:t>
            </a:r>
            <a:endParaRPr sz="1600" b="1"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Land = $236,500	Improv. = $807,860 L-T-V Ratio: .23</a:t>
            </a:r>
            <a:endParaRPr sz="1600" dirty="0">
              <a:solidFill>
                <a:schemeClr val="dk1"/>
              </a:solidFill>
              <a:latin typeface="Roboto"/>
              <a:ea typeface="Roboto"/>
              <a:cs typeface="Roboto"/>
              <a:sym typeface="Roboto"/>
            </a:endParaRPr>
          </a:p>
        </p:txBody>
      </p:sp>
      <p:sp>
        <p:nvSpPr>
          <p:cNvPr id="344" name="Google Shape;344;p34"/>
          <p:cNvSpPr txBox="1"/>
          <p:nvPr/>
        </p:nvSpPr>
        <p:spPr>
          <a:xfrm>
            <a:off x="7026600" y="1144125"/>
            <a:ext cx="211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Single Family Infill</a:t>
            </a:r>
            <a:endParaRPr b="1">
              <a:solidFill>
                <a:schemeClr val="dk1"/>
              </a:solidFill>
            </a:endParaRPr>
          </a:p>
        </p:txBody>
      </p:sp>
      <p:sp>
        <p:nvSpPr>
          <p:cNvPr id="345" name="Google Shape;345;p34"/>
          <p:cNvSpPr txBox="1"/>
          <p:nvPr/>
        </p:nvSpPr>
        <p:spPr>
          <a:xfrm>
            <a:off x="7263300" y="1447750"/>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pic>
        <p:nvPicPr>
          <p:cNvPr id="346" name="Google Shape;346;p34"/>
          <p:cNvPicPr preferRelativeResize="0"/>
          <p:nvPr/>
        </p:nvPicPr>
        <p:blipFill>
          <a:blip r:embed="rId3">
            <a:alphaModFix/>
          </a:blip>
          <a:stretch>
            <a:fillRect/>
          </a:stretch>
        </p:blipFill>
        <p:spPr>
          <a:xfrm>
            <a:off x="2226763" y="1159438"/>
            <a:ext cx="4690475" cy="2824625"/>
          </a:xfrm>
          <a:prstGeom prst="rect">
            <a:avLst/>
          </a:prstGeom>
          <a:noFill/>
          <a:ln>
            <a:noFill/>
          </a:ln>
          <a:effectLst>
            <a:outerShdw blurRad="57150" dist="19050" dir="5400000" algn="bl" rotWithShape="0">
              <a:srgbClr val="000000">
                <a:alpha val="50000"/>
              </a:srgbClr>
            </a:outerShdw>
          </a:effectLst>
        </p:spPr>
      </p:pic>
      <p:sp>
        <p:nvSpPr>
          <p:cNvPr id="347" name="Google Shape;347;p34"/>
          <p:cNvSpPr txBox="1"/>
          <p:nvPr/>
        </p:nvSpPr>
        <p:spPr>
          <a:xfrm>
            <a:off x="7026600" y="15443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Year built: 2017</a:t>
            </a:r>
            <a:endParaRPr/>
          </a:p>
        </p:txBody>
      </p:sp>
      <p:sp>
        <p:nvSpPr>
          <p:cNvPr id="348" name="Google Shape;348;p34"/>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34"/>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387900" y="242435"/>
            <a:ext cx="7690450" cy="686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1800" b="1" dirty="0"/>
              <a:t>Year built: </a:t>
            </a:r>
            <a:r>
              <a:rPr lang="en" sz="1800" dirty="0"/>
              <a:t>1922 </a:t>
            </a:r>
            <a:r>
              <a:rPr lang="en" sz="1800" b="1" dirty="0"/>
              <a:t>										Low Value Single Family</a:t>
            </a:r>
            <a:endParaRPr sz="1800" b="1" dirty="0"/>
          </a:p>
        </p:txBody>
      </p:sp>
      <p:pic>
        <p:nvPicPr>
          <p:cNvPr id="355" name="Google Shape;355;p35"/>
          <p:cNvPicPr preferRelativeResize="0"/>
          <p:nvPr/>
        </p:nvPicPr>
        <p:blipFill>
          <a:blip r:embed="rId3">
            <a:alphaModFix/>
          </a:blip>
          <a:stretch>
            <a:fillRect/>
          </a:stretch>
        </p:blipFill>
        <p:spPr>
          <a:xfrm>
            <a:off x="2249431" y="947140"/>
            <a:ext cx="4761801" cy="3841751"/>
          </a:xfrm>
          <a:prstGeom prst="rect">
            <a:avLst/>
          </a:prstGeom>
          <a:noFill/>
          <a:ln>
            <a:noFill/>
          </a:ln>
          <a:effectLst>
            <a:outerShdw blurRad="57150" dist="19050" dir="5400000" algn="bl" rotWithShape="0">
              <a:srgbClr val="000000">
                <a:alpha val="50000"/>
              </a:srgbClr>
            </a:outerShdw>
          </a:effectLst>
        </p:spPr>
      </p:pic>
      <p:sp>
        <p:nvSpPr>
          <p:cNvPr id="356" name="Google Shape;356;p35"/>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7" name="Google Shape;357;p35"/>
          <p:cNvPicPr preferRelativeResize="0"/>
          <p:nvPr/>
        </p:nvPicPr>
        <p:blipFill>
          <a:blip r:embed="rId4">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sp>
        <p:nvSpPr>
          <p:cNvPr id="362" name="Google Shape;362;p36"/>
          <p:cNvSpPr txBox="1">
            <a:spLocks noGrp="1"/>
          </p:cNvSpPr>
          <p:nvPr>
            <p:ph type="title"/>
          </p:nvPr>
        </p:nvSpPr>
        <p:spPr>
          <a:xfrm>
            <a:off x="387900" y="361475"/>
            <a:ext cx="8368200" cy="686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1800" b="1">
                <a:latin typeface="Arial"/>
                <a:ea typeface="Arial"/>
                <a:cs typeface="Arial"/>
                <a:sym typeface="Arial"/>
              </a:rPr>
              <a:t>TAX SHIFT </a:t>
            </a:r>
            <a:endParaRPr sz="1800" b="1">
              <a:latin typeface="Arial"/>
              <a:ea typeface="Arial"/>
              <a:cs typeface="Arial"/>
              <a:sym typeface="Arial"/>
            </a:endParaRPr>
          </a:p>
          <a:p>
            <a:pPr marL="0" lvl="0" indent="0" algn="ctr" rtl="0">
              <a:spcBef>
                <a:spcPts val="0"/>
              </a:spcBef>
              <a:spcAft>
                <a:spcPts val="0"/>
              </a:spcAft>
              <a:buNone/>
            </a:pPr>
            <a:r>
              <a:rPr lang="en" sz="1800">
                <a:latin typeface="Arial"/>
                <a:ea typeface="Arial"/>
                <a:cs typeface="Arial"/>
                <a:sym typeface="Arial"/>
              </a:rPr>
              <a:t>MAV – RMV – 60% LVT – 90% LVT</a:t>
            </a:r>
            <a:endParaRPr sz="1800">
              <a:latin typeface="Arial"/>
              <a:ea typeface="Arial"/>
              <a:cs typeface="Arial"/>
              <a:sym typeface="Arial"/>
            </a:endParaRPr>
          </a:p>
        </p:txBody>
      </p:sp>
      <p:sp>
        <p:nvSpPr>
          <p:cNvPr id="363" name="Google Shape;363;p36"/>
          <p:cNvSpPr txBox="1"/>
          <p:nvPr/>
        </p:nvSpPr>
        <p:spPr>
          <a:xfrm>
            <a:off x="2626475" y="2263950"/>
            <a:ext cx="3000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364" name="Google Shape;364;p36"/>
          <p:cNvSpPr txBox="1"/>
          <p:nvPr/>
        </p:nvSpPr>
        <p:spPr>
          <a:xfrm>
            <a:off x="2473350" y="4130000"/>
            <a:ext cx="4197300" cy="9234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600" b="1" dirty="0">
                <a:solidFill>
                  <a:schemeClr val="dk1"/>
                </a:solidFill>
                <a:latin typeface="Roboto"/>
                <a:ea typeface="Roboto"/>
                <a:cs typeface="Roboto"/>
                <a:sym typeface="Roboto"/>
              </a:rPr>
              <a:t>Real Market Value</a:t>
            </a:r>
            <a:endParaRPr sz="1600" b="1"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Land = $221,500	Improv. = $77,370 </a:t>
            </a:r>
            <a:br>
              <a:rPr lang="en" sz="1600" dirty="0">
                <a:solidFill>
                  <a:schemeClr val="dk1"/>
                </a:solidFill>
                <a:latin typeface="Roboto"/>
                <a:ea typeface="Roboto"/>
                <a:cs typeface="Roboto"/>
                <a:sym typeface="Roboto"/>
              </a:rPr>
            </a:br>
            <a:r>
              <a:rPr lang="en" sz="1600" dirty="0">
                <a:solidFill>
                  <a:schemeClr val="dk1"/>
                </a:solidFill>
                <a:latin typeface="Roboto"/>
                <a:ea typeface="Roboto"/>
                <a:cs typeface="Roboto"/>
                <a:sym typeface="Roboto"/>
              </a:rPr>
              <a:t>L-T-V Ratio: .74</a:t>
            </a:r>
            <a:endParaRPr sz="1600" dirty="0">
              <a:solidFill>
                <a:schemeClr val="dk1"/>
              </a:solidFill>
              <a:latin typeface="Roboto"/>
              <a:ea typeface="Roboto"/>
              <a:cs typeface="Roboto"/>
              <a:sym typeface="Roboto"/>
            </a:endParaRPr>
          </a:p>
        </p:txBody>
      </p:sp>
      <p:sp>
        <p:nvSpPr>
          <p:cNvPr id="365" name="Google Shape;365;p36"/>
          <p:cNvSpPr txBox="1"/>
          <p:nvPr/>
        </p:nvSpPr>
        <p:spPr>
          <a:xfrm>
            <a:off x="7026600" y="1144125"/>
            <a:ext cx="211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Single Family</a:t>
            </a:r>
            <a:endParaRPr b="1">
              <a:solidFill>
                <a:schemeClr val="dk1"/>
              </a:solidFill>
            </a:endParaRPr>
          </a:p>
        </p:txBody>
      </p:sp>
      <p:sp>
        <p:nvSpPr>
          <p:cNvPr id="366" name="Google Shape;366;p36"/>
          <p:cNvSpPr txBox="1"/>
          <p:nvPr/>
        </p:nvSpPr>
        <p:spPr>
          <a:xfrm>
            <a:off x="7263300" y="1447750"/>
            <a:ext cx="1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endParaRPr>
          </a:p>
        </p:txBody>
      </p:sp>
      <p:sp>
        <p:nvSpPr>
          <p:cNvPr id="367" name="Google Shape;367;p36"/>
          <p:cNvSpPr txBox="1"/>
          <p:nvPr/>
        </p:nvSpPr>
        <p:spPr>
          <a:xfrm>
            <a:off x="7026600" y="15443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Year built: 1922</a:t>
            </a:r>
            <a:endParaRPr/>
          </a:p>
        </p:txBody>
      </p:sp>
      <p:sp>
        <p:nvSpPr>
          <p:cNvPr id="368" name="Google Shape;368;p36"/>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36"/>
          <p:cNvPicPr preferRelativeResize="0"/>
          <p:nvPr/>
        </p:nvPicPr>
        <p:blipFill>
          <a:blip r:embed="rId3">
            <a:alphaModFix/>
          </a:blip>
          <a:stretch>
            <a:fillRect/>
          </a:stretch>
        </p:blipFill>
        <p:spPr>
          <a:xfrm>
            <a:off x="8146222" y="4382136"/>
            <a:ext cx="868408" cy="406755"/>
          </a:xfrm>
          <a:prstGeom prst="rect">
            <a:avLst/>
          </a:prstGeom>
          <a:noFill/>
          <a:ln>
            <a:noFill/>
          </a:ln>
        </p:spPr>
      </p:pic>
      <p:pic>
        <p:nvPicPr>
          <p:cNvPr id="370" name="Google Shape;370;p36"/>
          <p:cNvPicPr preferRelativeResize="0"/>
          <p:nvPr/>
        </p:nvPicPr>
        <p:blipFill>
          <a:blip r:embed="rId4">
            <a:alphaModFix/>
          </a:blip>
          <a:stretch>
            <a:fillRect/>
          </a:stretch>
        </p:blipFill>
        <p:spPr>
          <a:xfrm>
            <a:off x="2220788" y="1162625"/>
            <a:ext cx="4702414" cy="28182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B41E71-CE8A-408E-7549-F28AF76DA59D}"/>
              </a:ext>
            </a:extLst>
          </p:cNvPr>
          <p:cNvSpPr txBox="1"/>
          <p:nvPr/>
        </p:nvSpPr>
        <p:spPr>
          <a:xfrm>
            <a:off x="1390185" y="222624"/>
            <a:ext cx="6363629" cy="470000"/>
          </a:xfrm>
          <a:prstGeom prst="rect">
            <a:avLst/>
          </a:prstGeom>
          <a:noFill/>
        </p:spPr>
        <p:txBody>
          <a:bodyPr wrap="square">
            <a:spAutoFit/>
          </a:bodyPr>
          <a:lstStyle/>
          <a:p>
            <a:pPr marL="0" marR="0">
              <a:lnSpc>
                <a:spcPct val="107000"/>
              </a:lnSpc>
              <a:spcBef>
                <a:spcPts val="0"/>
              </a:spcBef>
              <a:spcAft>
                <a:spcPts val="0"/>
              </a:spcAft>
            </a:pPr>
            <a:r>
              <a:rPr lang="en-US" sz="2400" kern="100" dirty="0">
                <a:solidFill>
                  <a:schemeClr val="tx1"/>
                </a:solidFill>
                <a:effectLst/>
                <a:latin typeface="Calibri" panose="020F0502020204030204" pitchFamily="34" charset="0"/>
                <a:ea typeface="Aptos" panose="020B0004020202020204" pitchFamily="34" charset="0"/>
                <a:cs typeface="Calibri" panose="020F0502020204030204" pitchFamily="34" charset="0"/>
              </a:rPr>
              <a:t>Oregon Governor’s Task Force Recommends LVT</a:t>
            </a:r>
          </a:p>
        </p:txBody>
      </p:sp>
      <p:sp>
        <p:nvSpPr>
          <p:cNvPr id="7" name="TextBox 6">
            <a:extLst>
              <a:ext uri="{FF2B5EF4-FFF2-40B4-BE49-F238E27FC236}">
                <a16:creationId xmlns:a16="http://schemas.microsoft.com/office/drawing/2014/main" id="{602A213C-BEA5-BF85-6EAC-FF91E7776601}"/>
              </a:ext>
            </a:extLst>
          </p:cNvPr>
          <p:cNvSpPr txBox="1"/>
          <p:nvPr/>
        </p:nvSpPr>
        <p:spPr>
          <a:xfrm>
            <a:off x="1715429" y="692624"/>
            <a:ext cx="5713141" cy="544893"/>
          </a:xfrm>
          <a:prstGeom prst="rect">
            <a:avLst/>
          </a:prstGeom>
          <a:noFill/>
        </p:spPr>
        <p:txBody>
          <a:bodyPr wrap="square">
            <a:spAutoFit/>
          </a:bodyPr>
          <a:lstStyle/>
          <a:p>
            <a:pPr marL="0" marR="0" algn="ctr">
              <a:lnSpc>
                <a:spcPct val="107000"/>
              </a:lnSpc>
              <a:spcBef>
                <a:spcPts val="0"/>
              </a:spcBef>
              <a:spcAft>
                <a:spcPts val="0"/>
              </a:spcAft>
            </a:pPr>
            <a:r>
              <a:rPr lang="en-US" sz="1400" b="1" kern="0" dirty="0">
                <a:solidFill>
                  <a:schemeClr val="tx1"/>
                </a:solidFill>
                <a:effectLst/>
                <a:latin typeface="Abadi" panose="020B0604020104020204" pitchFamily="34" charset="0"/>
                <a:ea typeface="Aptos" panose="020B0004020202020204" pitchFamily="34" charset="0"/>
                <a:cs typeface="BaskervilleMT"/>
              </a:rPr>
              <a:t>The </a:t>
            </a:r>
            <a:r>
              <a:rPr lang="en-US" sz="1400" b="1" kern="0" dirty="0">
                <a:solidFill>
                  <a:schemeClr val="accent6"/>
                </a:solidFill>
                <a:effectLst/>
                <a:latin typeface="Abadi" panose="020B0604020104020204" pitchFamily="34" charset="0"/>
                <a:ea typeface="Aptos" panose="020B0004020202020204" pitchFamily="34" charset="0"/>
                <a:cs typeface="BaskervilleMT"/>
              </a:rPr>
              <a:t>Housing Production Advisory Council </a:t>
            </a:r>
            <a:r>
              <a:rPr lang="en-US" sz="1400" b="1" kern="0" dirty="0">
                <a:solidFill>
                  <a:schemeClr val="tx1"/>
                </a:solidFill>
                <a:effectLst/>
                <a:latin typeface="Abadi" panose="020B0604020104020204" pitchFamily="34" charset="0"/>
                <a:ea typeface="Aptos" panose="020B0004020202020204" pitchFamily="34" charset="0"/>
                <a:cs typeface="BaskervilleMT"/>
              </a:rPr>
              <a:t>is responsible for proposing an action plan to meet the state's housing production goals</a:t>
            </a:r>
            <a:endParaRPr lang="en-US" sz="1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3E1861A-353E-69CC-460A-D22B970A9E73}"/>
              </a:ext>
            </a:extLst>
          </p:cNvPr>
          <p:cNvSpPr txBox="1"/>
          <p:nvPr/>
        </p:nvSpPr>
        <p:spPr>
          <a:xfrm>
            <a:off x="1306550" y="1332863"/>
            <a:ext cx="6530898" cy="315023"/>
          </a:xfrm>
          <a:prstGeom prst="rect">
            <a:avLst/>
          </a:prstGeom>
          <a:noFill/>
        </p:spPr>
        <p:txBody>
          <a:bodyPr wrap="square">
            <a:spAutoFit/>
          </a:bodyPr>
          <a:lstStyle/>
          <a:p>
            <a:pPr marL="0" marR="0" algn="ctr">
              <a:lnSpc>
                <a:spcPct val="107000"/>
              </a:lnSpc>
              <a:spcBef>
                <a:spcPts val="0"/>
              </a:spcBef>
              <a:spcAft>
                <a:spcPts val="0"/>
              </a:spcAft>
            </a:pPr>
            <a:r>
              <a:rPr lang="en-US" sz="1400" kern="0" dirty="0">
                <a:solidFill>
                  <a:schemeClr val="tx1"/>
                </a:solidFill>
                <a:effectLst/>
                <a:latin typeface="Aptos" panose="020B0004020202020204" pitchFamily="34" charset="0"/>
                <a:ea typeface="Aptos" panose="020B0004020202020204" pitchFamily="34" charset="0"/>
                <a:cs typeface="BaskervilleMT"/>
              </a:rPr>
              <a:t>Recommendations of the council’s Consolidated Tax Reform Work Group:</a:t>
            </a:r>
            <a:endParaRPr lang="en-US" sz="1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5C37C95-538B-A3EE-CFDF-F9C7819D3CB4}"/>
              </a:ext>
            </a:extLst>
          </p:cNvPr>
          <p:cNvSpPr txBox="1"/>
          <p:nvPr/>
        </p:nvSpPr>
        <p:spPr>
          <a:xfrm>
            <a:off x="2286000" y="1831481"/>
            <a:ext cx="4572000" cy="464679"/>
          </a:xfrm>
          <a:prstGeom prst="rect">
            <a:avLst/>
          </a:prstGeom>
          <a:solidFill>
            <a:schemeClr val="accent5"/>
          </a:solidFill>
        </p:spPr>
        <p:txBody>
          <a:bodyPr wrap="square">
            <a:spAutoFit/>
          </a:bodyPr>
          <a:lstStyle/>
          <a:p>
            <a:pPr marL="0" marR="0" algn="ctr">
              <a:lnSpc>
                <a:spcPct val="107000"/>
              </a:lnSpc>
              <a:spcBef>
                <a:spcPts val="0"/>
              </a:spcBef>
              <a:spcAft>
                <a:spcPts val="800"/>
              </a:spcAft>
            </a:pPr>
            <a:r>
              <a:rPr lang="en-US" sz="2400" b="1" kern="100" dirty="0">
                <a:solidFill>
                  <a:schemeClr val="tx1"/>
                </a:solidFill>
                <a:effectLst/>
                <a:latin typeface="Roboto Slab Black" panose="020F0502020204030204" pitchFamily="2" charset="0"/>
                <a:ea typeface="Roboto Slab Black" panose="020F0502020204030204" pitchFamily="2" charset="0"/>
                <a:cs typeface="Roboto Slab Black" panose="020F0502020204030204" pitchFamily="2" charset="0"/>
              </a:rPr>
              <a:t>Adopt a Land Value Tax </a:t>
            </a:r>
            <a:endParaRPr lang="en-US" sz="2400" kern="100" dirty="0">
              <a:solidFill>
                <a:schemeClr val="tx1"/>
              </a:solidFill>
              <a:effectLst/>
              <a:latin typeface="Roboto Slab Black" panose="020F0502020204030204" pitchFamily="2" charset="0"/>
              <a:ea typeface="Roboto Slab Black" panose="020F0502020204030204" pitchFamily="2" charset="0"/>
              <a:cs typeface="Roboto Slab Black" panose="020F0502020204030204" pitchFamily="2" charset="0"/>
            </a:endParaRPr>
          </a:p>
        </p:txBody>
      </p:sp>
      <p:sp>
        <p:nvSpPr>
          <p:cNvPr id="13" name="TextBox 12">
            <a:extLst>
              <a:ext uri="{FF2B5EF4-FFF2-40B4-BE49-F238E27FC236}">
                <a16:creationId xmlns:a16="http://schemas.microsoft.com/office/drawing/2014/main" id="{6DB92304-4FB8-0E9F-F15D-C446BAEEF87D}"/>
              </a:ext>
            </a:extLst>
          </p:cNvPr>
          <p:cNvSpPr txBox="1"/>
          <p:nvPr/>
        </p:nvSpPr>
        <p:spPr>
          <a:xfrm>
            <a:off x="1059366" y="2593588"/>
            <a:ext cx="7025268" cy="1928605"/>
          </a:xfrm>
          <a:prstGeom prst="rect">
            <a:avLst/>
          </a:prstGeom>
          <a:noFill/>
        </p:spPr>
        <p:txBody>
          <a:bodyPr wrap="square">
            <a:spAutoFit/>
          </a:bodyPr>
          <a:lstStyle/>
          <a:p>
            <a:pPr marL="285750" marR="0" lvl="0" indent="-285750">
              <a:lnSpc>
                <a:spcPct val="107000"/>
              </a:lnSpc>
              <a:spcBef>
                <a:spcPts val="0"/>
              </a:spcBef>
              <a:spcAft>
                <a:spcPts val="0"/>
              </a:spcAft>
              <a:buFont typeface="Arial" panose="020B0604020202020204" pitchFamily="34" charset="0"/>
              <a:buChar char="•"/>
            </a:pPr>
            <a: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t>“Oregon’s property tax system disincentivizes improvements to real property; eliminating the disincentive will lead to the creation of more housing units.”</a:t>
            </a:r>
            <a:b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b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t>“This tax is especially well suited to Oregon where our land use system further constrains the supply of </a:t>
            </a:r>
            <a:r>
              <a:rPr lang="en-US" sz="1400" kern="100" dirty="0" err="1">
                <a:solidFill>
                  <a:schemeClr val="tx1"/>
                </a:solidFill>
                <a:effectLst/>
                <a:latin typeface="Aptos" panose="020B0004020202020204" pitchFamily="34" charset="0"/>
                <a:ea typeface="Aptos" panose="020B0004020202020204" pitchFamily="34" charset="0"/>
                <a:cs typeface="Aptos" panose="020B0004020202020204" pitchFamily="34" charset="0"/>
              </a:rPr>
              <a:t>urbanizable</a:t>
            </a:r>
            <a: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t> land.”</a:t>
            </a:r>
            <a:b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b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1400" kern="100" dirty="0">
                <a:solidFill>
                  <a:schemeClr val="tx1"/>
                </a:solidFill>
                <a:effectLst/>
                <a:latin typeface="Aptos" panose="020B0004020202020204" pitchFamily="34" charset="0"/>
                <a:ea typeface="Aptos" panose="020B0004020202020204" pitchFamily="34" charset="0"/>
                <a:cs typeface="Aptos" panose="020B0004020202020204" pitchFamily="34" charset="0"/>
              </a:rPr>
              <a:t>“We recommend that the legislature draft the referrals for an amendment to the Constitution followed by several statutory changes.”</a:t>
            </a:r>
            <a:endParaRPr lang="en-US" sz="1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58561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8FF79-ABFE-191D-60AC-E70C556F08EB}"/>
              </a:ext>
            </a:extLst>
          </p:cNvPr>
          <p:cNvSpPr txBox="1"/>
          <p:nvPr/>
        </p:nvSpPr>
        <p:spPr>
          <a:xfrm>
            <a:off x="1055077" y="187217"/>
            <a:ext cx="7033846" cy="470000"/>
          </a:xfrm>
          <a:prstGeom prst="rect">
            <a:avLst/>
          </a:prstGeom>
          <a:noFill/>
        </p:spPr>
        <p:txBody>
          <a:bodyPr wrap="square">
            <a:spAutoFit/>
          </a:bodyPr>
          <a:lstStyle/>
          <a:p>
            <a:pPr>
              <a:lnSpc>
                <a:spcPct val="107000"/>
              </a:lnSpc>
              <a:spcAft>
                <a:spcPts val="600"/>
              </a:spcAft>
            </a:pPr>
            <a:r>
              <a:rPr lang="en-US" sz="2400" kern="100" dirty="0">
                <a:solidFill>
                  <a:schemeClr val="tx1"/>
                </a:solidFill>
                <a:latin typeface="Calibri" panose="020F0502020204030204" pitchFamily="34" charset="0"/>
                <a:ea typeface="Aptos" panose="020B0004020202020204" pitchFamily="34" charset="0"/>
                <a:cs typeface="Calibri" panose="020F0502020204030204" pitchFamily="34" charset="0"/>
              </a:rPr>
              <a:t>Are there other U.S. jurisdictions that switched to LVT?</a:t>
            </a:r>
          </a:p>
        </p:txBody>
      </p:sp>
      <p:sp>
        <p:nvSpPr>
          <p:cNvPr id="5" name="TextBox 4">
            <a:extLst>
              <a:ext uri="{FF2B5EF4-FFF2-40B4-BE49-F238E27FC236}">
                <a16:creationId xmlns:a16="http://schemas.microsoft.com/office/drawing/2014/main" id="{7D180885-C2B7-98C6-CF13-6A0E2D28DADA}"/>
              </a:ext>
            </a:extLst>
          </p:cNvPr>
          <p:cNvSpPr txBox="1"/>
          <p:nvPr/>
        </p:nvSpPr>
        <p:spPr>
          <a:xfrm>
            <a:off x="4750179" y="670605"/>
            <a:ext cx="3395445" cy="330860"/>
          </a:xfrm>
          <a:prstGeom prst="rect">
            <a:avLst/>
          </a:prstGeom>
          <a:noFill/>
        </p:spPr>
        <p:txBody>
          <a:bodyPr wrap="square">
            <a:spAutoFit/>
          </a:bodyPr>
          <a:lstStyle/>
          <a:p>
            <a:pPr>
              <a:lnSpc>
                <a:spcPct val="107000"/>
              </a:lnSpc>
              <a:spcAft>
                <a:spcPts val="600"/>
              </a:spcAft>
            </a:pP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allows cities to adopt a split-rate LVT.</a:t>
            </a:r>
          </a:p>
        </p:txBody>
      </p:sp>
      <p:sp>
        <p:nvSpPr>
          <p:cNvPr id="7" name="TextBox 6">
            <a:extLst>
              <a:ext uri="{FF2B5EF4-FFF2-40B4-BE49-F238E27FC236}">
                <a16:creationId xmlns:a16="http://schemas.microsoft.com/office/drawing/2014/main" id="{C065E275-D878-41C5-C195-3DF897FCA162}"/>
              </a:ext>
            </a:extLst>
          </p:cNvPr>
          <p:cNvSpPr txBox="1"/>
          <p:nvPr/>
        </p:nvSpPr>
        <p:spPr>
          <a:xfrm>
            <a:off x="404447" y="1353226"/>
            <a:ext cx="8537330" cy="1318823"/>
          </a:xfrm>
          <a:prstGeom prst="rect">
            <a:avLst/>
          </a:prstGeom>
          <a:noFill/>
        </p:spPr>
        <p:txBody>
          <a:bodyPr wrap="square">
            <a:spAutoFit/>
          </a:bodyPr>
          <a:lstStyle/>
          <a:p>
            <a:pPr>
              <a:lnSpc>
                <a:spcPct val="107000"/>
              </a:lnSpc>
              <a:spcAft>
                <a:spcPts val="600"/>
              </a:spcAft>
            </a:pPr>
            <a:r>
              <a:rPr lang="en-US" sz="15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Pittsburgh</a:t>
            </a: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first adopted the split-rate in 1913.  Its tax structure has been studied for more than a century.  Building construction there leapt ahead of other Rust Belt cities.  Taxing land at a rate five times higher than on buildings compelled the owners of vacant sites to construct buildings and to move up the timing of construction.  The land tax structure had a significant role in spurring commercial investment in downtown Pittsburgh.</a:t>
            </a:r>
          </a:p>
        </p:txBody>
      </p:sp>
      <p:sp>
        <p:nvSpPr>
          <p:cNvPr id="9" name="TextBox 8">
            <a:extLst>
              <a:ext uri="{FF2B5EF4-FFF2-40B4-BE49-F238E27FC236}">
                <a16:creationId xmlns:a16="http://schemas.microsoft.com/office/drawing/2014/main" id="{168C8FAB-3E29-26FD-4659-9B25B1541967}"/>
              </a:ext>
            </a:extLst>
          </p:cNvPr>
          <p:cNvSpPr txBox="1"/>
          <p:nvPr/>
        </p:nvSpPr>
        <p:spPr>
          <a:xfrm>
            <a:off x="404446" y="2764845"/>
            <a:ext cx="8431823" cy="1318823"/>
          </a:xfrm>
          <a:prstGeom prst="rect">
            <a:avLst/>
          </a:prstGeom>
          <a:noFill/>
        </p:spPr>
        <p:txBody>
          <a:bodyPr wrap="square">
            <a:spAutoFit/>
          </a:bodyPr>
          <a:lstStyle/>
          <a:p>
            <a:pPr>
              <a:lnSpc>
                <a:spcPct val="107000"/>
              </a:lnSpc>
              <a:spcAft>
                <a:spcPts val="600"/>
              </a:spcAft>
            </a:pPr>
            <a:r>
              <a:rPr lang="en-US" sz="15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Harrisburg</a:t>
            </a: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once one of the most distressed cities in the nation.  Since LVT was introduced in 1975 the annual land value tax on all taxable land their city has jumped from bottom to the top group of American cities.  Mayor Reed says: “Without hesitation we can commend the importance and benefit of the land value tax policy.  It has worked in Harrisburg and in other communities where it has existed.”  </a:t>
            </a:r>
          </a:p>
        </p:txBody>
      </p:sp>
      <p:sp>
        <p:nvSpPr>
          <p:cNvPr id="11" name="TextBox 10">
            <a:extLst>
              <a:ext uri="{FF2B5EF4-FFF2-40B4-BE49-F238E27FC236}">
                <a16:creationId xmlns:a16="http://schemas.microsoft.com/office/drawing/2014/main" id="{FFF5AD8C-25E9-5890-824A-DC234536D295}"/>
              </a:ext>
            </a:extLst>
          </p:cNvPr>
          <p:cNvSpPr txBox="1"/>
          <p:nvPr/>
        </p:nvSpPr>
        <p:spPr>
          <a:xfrm>
            <a:off x="2285999" y="3877092"/>
            <a:ext cx="4572000" cy="973985"/>
          </a:xfrm>
          <a:prstGeom prst="rect">
            <a:avLst/>
          </a:prstGeom>
          <a:noFill/>
        </p:spPr>
        <p:txBody>
          <a:bodyPr wrap="square">
            <a:spAutoFit/>
          </a:bodyPr>
          <a:lstStyle/>
          <a:p>
            <a:pPr>
              <a:lnSpc>
                <a:spcPct val="107000"/>
              </a:lnSpc>
              <a:spcAft>
                <a:spcPts val="600"/>
              </a:spcAft>
            </a:pPr>
            <a:r>
              <a:rPr lang="en-US" sz="135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Subsequently, 5,200 vacant properties were restored, and taxable businesses rose from 1,908 to 5,900.  A number of smaller Pennsylvania towns adopting LVT also saw dramatic increases in building permits issued. </a:t>
            </a:r>
          </a:p>
        </p:txBody>
      </p:sp>
      <p:sp>
        <p:nvSpPr>
          <p:cNvPr id="12" name="Rectangle: Rounded Corners 11">
            <a:extLst>
              <a:ext uri="{FF2B5EF4-FFF2-40B4-BE49-F238E27FC236}">
                <a16:creationId xmlns:a16="http://schemas.microsoft.com/office/drawing/2014/main" id="{E1403487-A2A9-9D6C-DDAF-985A02750E45}"/>
              </a:ext>
            </a:extLst>
          </p:cNvPr>
          <p:cNvSpPr/>
          <p:nvPr/>
        </p:nvSpPr>
        <p:spPr>
          <a:xfrm>
            <a:off x="2387112" y="670605"/>
            <a:ext cx="1777481" cy="39381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b="1" dirty="0">
                <a:solidFill>
                  <a:schemeClr val="tx1"/>
                </a:solidFill>
              </a:rPr>
              <a:t>PENNSYLVANIA</a:t>
            </a:r>
          </a:p>
        </p:txBody>
      </p:sp>
      <p:sp>
        <p:nvSpPr>
          <p:cNvPr id="6" name="Oval 5">
            <a:extLst>
              <a:ext uri="{FF2B5EF4-FFF2-40B4-BE49-F238E27FC236}">
                <a16:creationId xmlns:a16="http://schemas.microsoft.com/office/drawing/2014/main" id="{9FEBE6D9-F2A7-963A-5ED6-1C29B5DAA348}"/>
              </a:ext>
            </a:extLst>
          </p:cNvPr>
          <p:cNvSpPr/>
          <p:nvPr/>
        </p:nvSpPr>
        <p:spPr>
          <a:xfrm>
            <a:off x="8123226" y="4128313"/>
            <a:ext cx="914400" cy="9144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69;p36">
            <a:extLst>
              <a:ext uri="{FF2B5EF4-FFF2-40B4-BE49-F238E27FC236}">
                <a16:creationId xmlns:a16="http://schemas.microsoft.com/office/drawing/2014/main" id="{FD088654-0593-58BB-CCF1-A29EE1E37D43}"/>
              </a:ext>
            </a:extLst>
          </p:cNvPr>
          <p:cNvPicPr preferRelativeResize="0"/>
          <p:nvPr/>
        </p:nvPicPr>
        <p:blipFill>
          <a:blip r:embed="rId2">
            <a:alphaModFix/>
          </a:blip>
          <a:stretch>
            <a:fillRect/>
          </a:stretch>
        </p:blipFill>
        <p:spPr>
          <a:xfrm>
            <a:off x="8146222" y="4382136"/>
            <a:ext cx="868408" cy="406755"/>
          </a:xfrm>
          <a:prstGeom prst="rect">
            <a:avLst/>
          </a:prstGeom>
          <a:noFill/>
          <a:ln>
            <a:noFill/>
          </a:ln>
        </p:spPr>
      </p:pic>
    </p:spTree>
    <p:extLst>
      <p:ext uri="{BB962C8B-B14F-4D97-AF65-F5344CB8AC3E}">
        <p14:creationId xmlns:p14="http://schemas.microsoft.com/office/powerpoint/2010/main" val="1504937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544F781-31B0-53C2-CD6F-853DAD88C1AC}"/>
              </a:ext>
            </a:extLst>
          </p:cNvPr>
          <p:cNvSpPr/>
          <p:nvPr/>
        </p:nvSpPr>
        <p:spPr>
          <a:xfrm>
            <a:off x="3683258" y="195821"/>
            <a:ext cx="1777481" cy="39381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b="1" dirty="0">
                <a:solidFill>
                  <a:schemeClr val="tx1"/>
                </a:solidFill>
              </a:rPr>
              <a:t>MICHIGAN</a:t>
            </a:r>
          </a:p>
        </p:txBody>
      </p:sp>
      <p:sp>
        <p:nvSpPr>
          <p:cNvPr id="4" name="TextBox 3">
            <a:extLst>
              <a:ext uri="{FF2B5EF4-FFF2-40B4-BE49-F238E27FC236}">
                <a16:creationId xmlns:a16="http://schemas.microsoft.com/office/drawing/2014/main" id="{DE3A035B-4882-4295-35E4-348EA3CE7DCF}"/>
              </a:ext>
            </a:extLst>
          </p:cNvPr>
          <p:cNvSpPr txBox="1"/>
          <p:nvPr/>
        </p:nvSpPr>
        <p:spPr>
          <a:xfrm>
            <a:off x="382465" y="726735"/>
            <a:ext cx="8379070" cy="1071832"/>
          </a:xfrm>
          <a:prstGeom prst="rect">
            <a:avLst/>
          </a:prstGeom>
          <a:noFill/>
        </p:spPr>
        <p:txBody>
          <a:bodyPr wrap="square">
            <a:spAutoFit/>
          </a:bodyPr>
          <a:lstStyle/>
          <a:p>
            <a:pPr>
              <a:lnSpc>
                <a:spcPct val="107000"/>
              </a:lnSpc>
              <a:spcAft>
                <a:spcPts val="600"/>
              </a:spcAft>
            </a:pP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Economists are buzzing with interest in LVT, and </a:t>
            </a:r>
            <a:r>
              <a:rPr lang="en-US" sz="15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Detroit’s </a:t>
            </a: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mayor, Mike Duggan, is all in.  Spearheading the effort, he hopes this reform will incentivize development on blighted property, as taxes increase on vacant land and decrease for those who develop their land.  The Duggan administration still hopes to implement the land-value tax in 2025. </a:t>
            </a:r>
            <a:r>
              <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(August 2023)</a:t>
            </a:r>
          </a:p>
        </p:txBody>
      </p:sp>
      <p:sp>
        <p:nvSpPr>
          <p:cNvPr id="6" name="TextBox 5">
            <a:extLst>
              <a:ext uri="{FF2B5EF4-FFF2-40B4-BE49-F238E27FC236}">
                <a16:creationId xmlns:a16="http://schemas.microsoft.com/office/drawing/2014/main" id="{A6424331-0463-CDCE-57D2-0014AC5B9D77}"/>
              </a:ext>
            </a:extLst>
          </p:cNvPr>
          <p:cNvSpPr txBox="1"/>
          <p:nvPr/>
        </p:nvSpPr>
        <p:spPr>
          <a:xfrm>
            <a:off x="2285998" y="1798567"/>
            <a:ext cx="4572000" cy="824841"/>
          </a:xfrm>
          <a:prstGeom prst="rect">
            <a:avLst/>
          </a:prstGeom>
          <a:noFill/>
        </p:spPr>
        <p:txBody>
          <a:bodyPr wrap="square">
            <a:spAutoFit/>
          </a:bodyPr>
          <a:lstStyle/>
          <a:p>
            <a:pPr>
              <a:lnSpc>
                <a:spcPct val="107000"/>
              </a:lnSpc>
              <a:spcAft>
                <a:spcPts val="600"/>
              </a:spcAft>
            </a:pPr>
            <a:r>
              <a:rPr lang="en-US" sz="1500" i="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Leading economists – including 4 Nobel Laureates - agree Detroit’s proposed land tax reform would give a "substantial boost" to the city's economic growth.  </a:t>
            </a:r>
          </a:p>
        </p:txBody>
      </p:sp>
      <p:sp>
        <p:nvSpPr>
          <p:cNvPr id="7" name="Rectangle: Rounded Corners 6">
            <a:extLst>
              <a:ext uri="{FF2B5EF4-FFF2-40B4-BE49-F238E27FC236}">
                <a16:creationId xmlns:a16="http://schemas.microsoft.com/office/drawing/2014/main" id="{B929078D-0306-248E-70FF-7C5921149E65}"/>
              </a:ext>
            </a:extLst>
          </p:cNvPr>
          <p:cNvSpPr/>
          <p:nvPr/>
        </p:nvSpPr>
        <p:spPr>
          <a:xfrm>
            <a:off x="3683257" y="2921436"/>
            <a:ext cx="1777481" cy="39381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100" b="1" dirty="0">
                <a:solidFill>
                  <a:schemeClr val="tx1"/>
                </a:solidFill>
              </a:rPr>
              <a:t>COLORADO</a:t>
            </a:r>
          </a:p>
        </p:txBody>
      </p:sp>
      <p:sp>
        <p:nvSpPr>
          <p:cNvPr id="9" name="TextBox 8">
            <a:extLst>
              <a:ext uri="{FF2B5EF4-FFF2-40B4-BE49-F238E27FC236}">
                <a16:creationId xmlns:a16="http://schemas.microsoft.com/office/drawing/2014/main" id="{526927C2-3834-AF74-F1B0-57557F928DB8}"/>
              </a:ext>
            </a:extLst>
          </p:cNvPr>
          <p:cNvSpPr txBox="1"/>
          <p:nvPr/>
        </p:nvSpPr>
        <p:spPr>
          <a:xfrm>
            <a:off x="562708" y="3406587"/>
            <a:ext cx="7772400" cy="1071832"/>
          </a:xfrm>
          <a:prstGeom prst="rect">
            <a:avLst/>
          </a:prstGeom>
          <a:noFill/>
        </p:spPr>
        <p:txBody>
          <a:bodyPr wrap="square">
            <a:spAutoFit/>
          </a:bodyPr>
          <a:lstStyle/>
          <a:p>
            <a:pPr>
              <a:lnSpc>
                <a:spcPct val="107000"/>
              </a:lnSpc>
              <a:spcAft>
                <a:spcPts val="600"/>
              </a:spcAft>
            </a:pP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Gov. Jared Polis of </a:t>
            </a:r>
            <a:r>
              <a:rPr lang="en-US" sz="1500" b="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Colorado </a:t>
            </a:r>
            <a:r>
              <a:rPr lang="en-US" sz="15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is pushing the Commission on Property Tax to study potential adoption of LVT:  “Taxing land — not the buildings on top of it — has the benefit of reducing land speculation and promoting environmentally sound development; in contrast, taxing buildings discourages investing in your home.” </a:t>
            </a:r>
            <a:r>
              <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(January 2024)</a:t>
            </a:r>
          </a:p>
        </p:txBody>
      </p:sp>
      <p:sp>
        <p:nvSpPr>
          <p:cNvPr id="5" name="Oval 4">
            <a:extLst>
              <a:ext uri="{FF2B5EF4-FFF2-40B4-BE49-F238E27FC236}">
                <a16:creationId xmlns:a16="http://schemas.microsoft.com/office/drawing/2014/main" id="{93BDACE7-AA53-933F-AC43-02EB23814B7B}"/>
              </a:ext>
            </a:extLst>
          </p:cNvPr>
          <p:cNvSpPr/>
          <p:nvPr/>
        </p:nvSpPr>
        <p:spPr>
          <a:xfrm>
            <a:off x="8123226" y="4128313"/>
            <a:ext cx="914400" cy="9144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69;p36">
            <a:extLst>
              <a:ext uri="{FF2B5EF4-FFF2-40B4-BE49-F238E27FC236}">
                <a16:creationId xmlns:a16="http://schemas.microsoft.com/office/drawing/2014/main" id="{8F5BF41E-69A9-B02C-3930-0EE149B02BCB}"/>
              </a:ext>
            </a:extLst>
          </p:cNvPr>
          <p:cNvPicPr preferRelativeResize="0"/>
          <p:nvPr/>
        </p:nvPicPr>
        <p:blipFill>
          <a:blip r:embed="rId2">
            <a:alphaModFix/>
          </a:blip>
          <a:stretch>
            <a:fillRect/>
          </a:stretch>
        </p:blipFill>
        <p:spPr>
          <a:xfrm>
            <a:off x="8146222" y="4382136"/>
            <a:ext cx="868408" cy="406755"/>
          </a:xfrm>
          <a:prstGeom prst="rect">
            <a:avLst/>
          </a:prstGeom>
          <a:noFill/>
          <a:ln>
            <a:noFill/>
          </a:ln>
        </p:spPr>
      </p:pic>
    </p:spTree>
    <p:extLst>
      <p:ext uri="{BB962C8B-B14F-4D97-AF65-F5344CB8AC3E}">
        <p14:creationId xmlns:p14="http://schemas.microsoft.com/office/powerpoint/2010/main" val="164146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74"/>
        <p:cNvGrpSpPr/>
        <p:nvPr/>
      </p:nvGrpSpPr>
      <p:grpSpPr>
        <a:xfrm>
          <a:off x="0" y="0"/>
          <a:ext cx="0" cy="0"/>
          <a:chOff x="0" y="0"/>
          <a:chExt cx="0" cy="0"/>
        </a:xfrm>
      </p:grpSpPr>
      <p:sp>
        <p:nvSpPr>
          <p:cNvPr id="375" name="Google Shape;375;p37"/>
          <p:cNvSpPr txBox="1">
            <a:spLocks noGrp="1"/>
          </p:cNvSpPr>
          <p:nvPr>
            <p:ph type="title"/>
          </p:nvPr>
        </p:nvSpPr>
        <p:spPr>
          <a:xfrm>
            <a:off x="387900" y="202875"/>
            <a:ext cx="8368200" cy="941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Key Provisions of a Resolution Authorizing a Local-Option Land Value Tax</a:t>
            </a:r>
            <a:endParaRPr b="1" dirty="0"/>
          </a:p>
        </p:txBody>
      </p:sp>
      <p:sp>
        <p:nvSpPr>
          <p:cNvPr id="376" name="Google Shape;376;p37"/>
          <p:cNvSpPr txBox="1"/>
          <p:nvPr/>
        </p:nvSpPr>
        <p:spPr>
          <a:xfrm>
            <a:off x="951150" y="1398950"/>
            <a:ext cx="7241700" cy="2723792"/>
          </a:xfrm>
          <a:prstGeom prst="rect">
            <a:avLst/>
          </a:prstGeom>
          <a:noFill/>
          <a:ln>
            <a:noFill/>
          </a:ln>
        </p:spPr>
        <p:txBody>
          <a:bodyPr spcFirstLastPara="1" wrap="square" lIns="91425" tIns="91425" rIns="91425" bIns="91425" anchor="t" anchorCtr="0">
            <a:spAutoFit/>
          </a:bodyPr>
          <a:lstStyle/>
          <a:p>
            <a:pPr marL="457200" lvl="0" indent="-368300" algn="l" rtl="0">
              <a:lnSpc>
                <a:spcPct val="150000"/>
              </a:lnSpc>
              <a:spcBef>
                <a:spcPts val="0"/>
              </a:spcBef>
              <a:spcAft>
                <a:spcPts val="0"/>
              </a:spcAft>
              <a:buClr>
                <a:schemeClr val="dk1"/>
              </a:buClr>
              <a:buSzPts val="2200"/>
              <a:buFont typeface="Roboto"/>
              <a:buChar char="-"/>
            </a:pPr>
            <a:r>
              <a:rPr lang="en" sz="2200" dirty="0">
                <a:solidFill>
                  <a:schemeClr val="dk1"/>
                </a:solidFill>
                <a:latin typeface="Roboto"/>
                <a:ea typeface="Roboto"/>
                <a:cs typeface="Roboto"/>
                <a:sym typeface="Roboto"/>
              </a:rPr>
              <a:t>A city or county may adopt the LVT alternative </a:t>
            </a:r>
            <a:endParaRPr sz="2200" dirty="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dirty="0">
                <a:solidFill>
                  <a:schemeClr val="dk1"/>
                </a:solidFill>
                <a:latin typeface="Roboto"/>
                <a:ea typeface="Roboto"/>
                <a:cs typeface="Roboto"/>
                <a:sym typeface="Roboto"/>
              </a:rPr>
              <a:t>Land &amp; Improvements are taxed at differential rates </a:t>
            </a:r>
            <a:endParaRPr sz="2200" dirty="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dirty="0">
                <a:solidFill>
                  <a:schemeClr val="dk1"/>
                </a:solidFill>
                <a:latin typeface="Roboto"/>
                <a:ea typeface="Roboto"/>
                <a:cs typeface="Roboto"/>
                <a:sym typeface="Roboto"/>
              </a:rPr>
              <a:t>LVT is exempt from Measures 5 &amp; 50 limitations </a:t>
            </a:r>
            <a:endParaRPr sz="2200" dirty="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dirty="0">
                <a:solidFill>
                  <a:schemeClr val="dk1"/>
                </a:solidFill>
                <a:latin typeface="Roboto"/>
                <a:ea typeface="Roboto"/>
                <a:cs typeface="Roboto"/>
                <a:sym typeface="Roboto"/>
              </a:rPr>
              <a:t>RMV assessments are restored, replacing MAV </a:t>
            </a:r>
            <a:endParaRPr sz="2200" dirty="0">
              <a:solidFill>
                <a:schemeClr val="dk1"/>
              </a:solidFill>
              <a:latin typeface="Roboto"/>
              <a:ea typeface="Roboto"/>
              <a:cs typeface="Roboto"/>
              <a:sym typeface="Roboto"/>
            </a:endParaRPr>
          </a:p>
          <a:p>
            <a:pPr marL="457200" lvl="0" indent="-368300" algn="l" rtl="0">
              <a:lnSpc>
                <a:spcPct val="150000"/>
              </a:lnSpc>
              <a:spcBef>
                <a:spcPts val="0"/>
              </a:spcBef>
              <a:spcAft>
                <a:spcPts val="0"/>
              </a:spcAft>
              <a:buClr>
                <a:schemeClr val="dk1"/>
              </a:buClr>
              <a:buSzPts val="2200"/>
              <a:buFont typeface="Roboto"/>
              <a:buChar char="-"/>
            </a:pPr>
            <a:r>
              <a:rPr lang="en" sz="2200" dirty="0">
                <a:solidFill>
                  <a:schemeClr val="dk1"/>
                </a:solidFill>
                <a:latin typeface="Roboto"/>
                <a:ea typeface="Roboto"/>
                <a:cs typeface="Roboto"/>
                <a:sym typeface="Roboto"/>
              </a:rPr>
              <a:t>Amendment is subject to statewide voter approval </a:t>
            </a:r>
            <a:endParaRPr sz="1800" dirty="0">
              <a:latin typeface="Roboto"/>
              <a:ea typeface="Roboto"/>
              <a:cs typeface="Roboto"/>
              <a:sym typeface="Roboto"/>
            </a:endParaRPr>
          </a:p>
        </p:txBody>
      </p:sp>
      <p:sp>
        <p:nvSpPr>
          <p:cNvPr id="377" name="Google Shape;377;p37"/>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37"/>
          <p:cNvPicPr preferRelativeResize="0"/>
          <p:nvPr/>
        </p:nvPicPr>
        <p:blipFill>
          <a:blip r:embed="rId3">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382"/>
        <p:cNvGrpSpPr/>
        <p:nvPr/>
      </p:nvGrpSpPr>
      <p:grpSpPr>
        <a:xfrm>
          <a:off x="0" y="0"/>
          <a:ext cx="0" cy="0"/>
          <a:chOff x="0" y="0"/>
          <a:chExt cx="0" cy="0"/>
        </a:xfrm>
      </p:grpSpPr>
      <p:sp>
        <p:nvSpPr>
          <p:cNvPr id="383" name="Google Shape;383;p38"/>
          <p:cNvSpPr txBox="1">
            <a:spLocks noGrp="1"/>
          </p:cNvSpPr>
          <p:nvPr>
            <p:ph type="title"/>
          </p:nvPr>
        </p:nvSpPr>
        <p:spPr>
          <a:xfrm>
            <a:off x="387900" y="354609"/>
            <a:ext cx="8368200" cy="640677"/>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The Study bill examines the feasibility of LVT</a:t>
            </a:r>
            <a:endParaRPr b="1" dirty="0"/>
          </a:p>
        </p:txBody>
      </p:sp>
      <p:sp>
        <p:nvSpPr>
          <p:cNvPr id="384" name="Google Shape;384;p38"/>
          <p:cNvSpPr txBox="1"/>
          <p:nvPr/>
        </p:nvSpPr>
        <p:spPr>
          <a:xfrm>
            <a:off x="95850" y="1117146"/>
            <a:ext cx="8952300" cy="304695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200" dirty="0">
                <a:solidFill>
                  <a:schemeClr val="dk1"/>
                </a:solidFill>
                <a:latin typeface="Roboto"/>
                <a:ea typeface="Roboto"/>
                <a:cs typeface="Roboto"/>
                <a:sym typeface="Roboto"/>
              </a:rPr>
              <a:t>The Legislative Revenue Office will conduct a study of LVT, to include:</a:t>
            </a:r>
            <a:endParaRPr sz="2200" dirty="0">
              <a:solidFill>
                <a:schemeClr val="dk1"/>
              </a:solidFill>
              <a:latin typeface="Roboto"/>
              <a:ea typeface="Roboto"/>
              <a:cs typeface="Roboto"/>
              <a:sym typeface="Roboto"/>
            </a:endParaRPr>
          </a:p>
          <a:p>
            <a:pPr marL="457200" lvl="0" indent="-336550" algn="l" rtl="0">
              <a:lnSpc>
                <a:spcPct val="150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Examination of tax burden effects changing from taxation under Measures 5 &amp; 50    	to taxation under LVT. </a:t>
            </a:r>
            <a:endParaRPr sz="1700" dirty="0">
              <a:solidFill>
                <a:schemeClr val="dk1"/>
              </a:solidFill>
              <a:latin typeface="Roboto"/>
              <a:ea typeface="Roboto"/>
              <a:cs typeface="Roboto"/>
              <a:sym typeface="Roboto"/>
            </a:endParaRPr>
          </a:p>
          <a:p>
            <a:pPr marL="457200" lvl="0" indent="-336550" algn="l" rtl="0">
              <a:lnSpc>
                <a:spcPct val="150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Simulation model comparisons using MAV and revenue neutral RMV assessments. </a:t>
            </a:r>
            <a:endParaRPr sz="1700" dirty="0">
              <a:solidFill>
                <a:schemeClr val="dk1"/>
              </a:solidFill>
              <a:latin typeface="Roboto"/>
              <a:ea typeface="Roboto"/>
              <a:cs typeface="Roboto"/>
              <a:sym typeface="Roboto"/>
            </a:endParaRPr>
          </a:p>
          <a:p>
            <a:pPr marL="457200" lvl="0" indent="-336550" algn="l" rtl="0">
              <a:lnSpc>
                <a:spcPct val="150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Examine comparative economic incentive effects in urban and rural jurisdictions.</a:t>
            </a:r>
            <a:endParaRPr sz="1700" dirty="0">
              <a:solidFill>
                <a:schemeClr val="dk1"/>
              </a:solidFill>
              <a:latin typeface="Roboto"/>
              <a:ea typeface="Roboto"/>
              <a:cs typeface="Roboto"/>
              <a:sym typeface="Roboto"/>
            </a:endParaRPr>
          </a:p>
          <a:p>
            <a:pPr marL="457200" lvl="0" indent="-336550" algn="l" rtl="0">
              <a:lnSpc>
                <a:spcPct val="150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Examine incentive effects in jurisdictions utilizing rural enterprise zones.</a:t>
            </a:r>
            <a:endParaRPr sz="1700" dirty="0">
              <a:solidFill>
                <a:schemeClr val="dk1"/>
              </a:solidFill>
              <a:latin typeface="Roboto"/>
              <a:ea typeface="Roboto"/>
              <a:cs typeface="Roboto"/>
              <a:sym typeface="Roboto"/>
            </a:endParaRPr>
          </a:p>
          <a:p>
            <a:pPr marL="457200" lvl="0" indent="-336550" algn="l" rtl="0">
              <a:lnSpc>
                <a:spcPct val="150000"/>
              </a:lnSpc>
              <a:spcBef>
                <a:spcPts val="0"/>
              </a:spcBef>
              <a:spcAft>
                <a:spcPts val="0"/>
              </a:spcAft>
              <a:buClr>
                <a:schemeClr val="dk1"/>
              </a:buClr>
              <a:buSzPts val="1700"/>
              <a:buFont typeface="Roboto"/>
              <a:buChar char="-"/>
            </a:pPr>
            <a:r>
              <a:rPr lang="en" sz="1700" dirty="0">
                <a:solidFill>
                  <a:schemeClr val="dk1"/>
                </a:solidFill>
                <a:latin typeface="Roboto"/>
                <a:ea typeface="Roboto"/>
                <a:cs typeface="Roboto"/>
                <a:sym typeface="Roboto"/>
              </a:rPr>
              <a:t>Examine possible tax burden relief measures for hardship cases.</a:t>
            </a:r>
            <a:endParaRPr sz="1300" dirty="0">
              <a:latin typeface="Roboto"/>
              <a:ea typeface="Roboto"/>
              <a:cs typeface="Roboto"/>
              <a:sym typeface="Roboto"/>
            </a:endParaRPr>
          </a:p>
        </p:txBody>
      </p:sp>
      <p:sp>
        <p:nvSpPr>
          <p:cNvPr id="385" name="Google Shape;385;p38"/>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38"/>
          <p:cNvPicPr preferRelativeResize="0"/>
          <p:nvPr/>
        </p:nvPicPr>
        <p:blipFill>
          <a:blip r:embed="rId3">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406D87-A7E0-54A6-E41A-C6A95ED7910E}"/>
              </a:ext>
            </a:extLst>
          </p:cNvPr>
          <p:cNvSpPr txBox="1"/>
          <p:nvPr/>
        </p:nvSpPr>
        <p:spPr>
          <a:xfrm>
            <a:off x="1624985" y="238534"/>
            <a:ext cx="5894031" cy="1096839"/>
          </a:xfrm>
          <a:prstGeom prst="rect">
            <a:avLst/>
          </a:prstGeom>
          <a:noFill/>
        </p:spPr>
        <p:txBody>
          <a:bodyPr wrap="square">
            <a:spAutoFit/>
          </a:bodyPr>
          <a:lstStyle/>
          <a:p>
            <a:pPr algn="ctr">
              <a:lnSpc>
                <a:spcPct val="107000"/>
              </a:lnSpc>
            </a:pPr>
            <a:r>
              <a:rPr lang="en-US" sz="2100" kern="100" dirty="0">
                <a:solidFill>
                  <a:schemeClr val="tx1"/>
                </a:solidFill>
                <a:latin typeface="Arial" panose="020B0604020202020204" pitchFamily="34" charset="0"/>
                <a:ea typeface="Aptos" panose="020B0004020202020204" pitchFamily="34" charset="0"/>
                <a:cs typeface="Times New Roman" panose="02020603050405020304" pitchFamily="18" charset="0"/>
              </a:rPr>
              <a:t>Is there a better way to place a limit on taxes?</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pPr>
            <a:r>
              <a:rPr lang="en-US" sz="1350" b="1" dirty="0">
                <a:solidFill>
                  <a:schemeClr val="tx1"/>
                </a:solidFill>
                <a:latin typeface="Abadi" panose="020B0604020104020204" pitchFamily="34" charset="0"/>
                <a:ea typeface="Aptos" panose="020B0004020202020204" pitchFamily="34" charset="0"/>
                <a:cs typeface="BaskervilleMT"/>
              </a:rPr>
              <a:t>“Evidence shows that limits on </a:t>
            </a:r>
            <a:r>
              <a:rPr lang="en-US" sz="1350" b="1" dirty="0">
                <a:solidFill>
                  <a:schemeClr val="tx1"/>
                </a:solidFill>
                <a:highlight>
                  <a:srgbClr val="FF00FF"/>
                </a:highlight>
                <a:latin typeface="Abadi" panose="020B0604020104020204" pitchFamily="34" charset="0"/>
                <a:ea typeface="Aptos" panose="020B0004020202020204" pitchFamily="34" charset="0"/>
                <a:cs typeface="BaskervilleMT"/>
              </a:rPr>
              <a:t>assessed values </a:t>
            </a:r>
            <a:r>
              <a:rPr lang="en-US" sz="1350" b="1" dirty="0">
                <a:solidFill>
                  <a:schemeClr val="tx1"/>
                </a:solidFill>
                <a:latin typeface="Abadi" panose="020B0604020104020204" pitchFamily="34" charset="0"/>
                <a:ea typeface="Aptos" panose="020B0004020202020204" pitchFamily="34" charset="0"/>
                <a:cs typeface="BaskervilleMT"/>
              </a:rPr>
              <a:t>are a deeply flawed means to counter rising property taxes.” </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pPr>
            <a:r>
              <a:rPr lang="en-US" sz="1350" b="1" dirty="0">
                <a:latin typeface="Abadi" panose="020B0604020104020204" pitchFamily="34" charset="0"/>
                <a:ea typeface="Aptos" panose="020B0004020202020204" pitchFamily="34" charset="0"/>
                <a:cs typeface="BaskervilleMT"/>
              </a:rPr>
              <a:t> </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3AD1ABF-B1FD-A513-0EBA-70928CF91325}"/>
              </a:ext>
            </a:extLst>
          </p:cNvPr>
          <p:cNvSpPr txBox="1"/>
          <p:nvPr/>
        </p:nvSpPr>
        <p:spPr>
          <a:xfrm>
            <a:off x="1513018" y="2171575"/>
            <a:ext cx="6117965" cy="874535"/>
          </a:xfrm>
          <a:prstGeom prst="rect">
            <a:avLst/>
          </a:prstGeom>
          <a:noFill/>
        </p:spPr>
        <p:txBody>
          <a:bodyPr wrap="square">
            <a:spAutoFit/>
          </a:bodyPr>
          <a:lstStyle/>
          <a:p>
            <a:pPr algn="ctr">
              <a:lnSpc>
                <a:spcPct val="107000"/>
              </a:lnSpc>
            </a:pPr>
            <a:r>
              <a:rPr lang="en-US" sz="2100" dirty="0">
                <a:solidFill>
                  <a:schemeClr val="tx1"/>
                </a:solidFill>
                <a:latin typeface="Arial" panose="020B0604020202020204" pitchFamily="34" charset="0"/>
                <a:ea typeface="Aptos" panose="020B0004020202020204" pitchFamily="34" charset="0"/>
                <a:cs typeface="Times New Roman" panose="02020603050405020304" pitchFamily="18" charset="0"/>
              </a:rPr>
              <a:t>Alternative Tax Limitation Measures</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pPr>
            <a:r>
              <a:rPr lang="en-US" sz="1350" b="1" dirty="0">
                <a:solidFill>
                  <a:schemeClr val="tx1"/>
                </a:solidFill>
                <a:latin typeface="Abadi" panose="020B0604020104020204" pitchFamily="34" charset="0"/>
                <a:ea typeface="Aptos" panose="020B0004020202020204" pitchFamily="34" charset="0"/>
                <a:cs typeface="Times New Roman" panose="02020603050405020304" pitchFamily="18" charset="0"/>
              </a:rPr>
              <a:t>Capping property tax </a:t>
            </a:r>
            <a:r>
              <a:rPr lang="en-US" sz="1350" b="1" dirty="0">
                <a:solidFill>
                  <a:schemeClr val="tx1"/>
                </a:solidFill>
                <a:highlight>
                  <a:srgbClr val="00FF00"/>
                </a:highlight>
                <a:latin typeface="Abadi" panose="020B0604020104020204" pitchFamily="34" charset="0"/>
                <a:ea typeface="Aptos" panose="020B0004020202020204" pitchFamily="34" charset="0"/>
                <a:cs typeface="Times New Roman" panose="02020603050405020304" pitchFamily="18" charset="0"/>
              </a:rPr>
              <a:t>revenue growth </a:t>
            </a:r>
            <a:r>
              <a:rPr lang="en-US" sz="1350" b="1" dirty="0">
                <a:solidFill>
                  <a:schemeClr val="tx1"/>
                </a:solidFill>
                <a:latin typeface="Abadi" panose="020B0604020104020204" pitchFamily="34" charset="0"/>
                <a:ea typeface="Aptos" panose="020B0004020202020204" pitchFamily="34" charset="0"/>
                <a:cs typeface="Times New Roman" panose="02020603050405020304" pitchFamily="18" charset="0"/>
              </a:rPr>
              <a:t> effectively limits property tax growth without creating inequity among taxpayers.</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FAC42B8-807C-049E-4E9F-96F471B63CD1}"/>
              </a:ext>
            </a:extLst>
          </p:cNvPr>
          <p:cNvSpPr txBox="1"/>
          <p:nvPr/>
        </p:nvSpPr>
        <p:spPr>
          <a:xfrm>
            <a:off x="292165" y="3096212"/>
            <a:ext cx="4279835" cy="751681"/>
          </a:xfrm>
          <a:prstGeom prst="rect">
            <a:avLst/>
          </a:prstGeom>
          <a:noFill/>
        </p:spPr>
        <p:txBody>
          <a:bodyPr wrap="square">
            <a:spAutoFit/>
          </a:bodyPr>
          <a:lstStyle/>
          <a:p>
            <a:pPr>
              <a:lnSpc>
                <a:spcPct val="107000"/>
              </a:lnSpc>
            </a:pPr>
            <a:r>
              <a:rPr lang="en-US" sz="1350" dirty="0">
                <a:solidFill>
                  <a:schemeClr val="tx1"/>
                </a:solidFill>
                <a:latin typeface="Aptos" panose="020B0004020202020204" pitchFamily="34" charset="0"/>
                <a:ea typeface="Aptos" panose="020B0004020202020204" pitchFamily="34" charset="0"/>
                <a:cs typeface="BaskervilleMT"/>
              </a:rPr>
              <a:t>Levy limits typically take the form of a maximum allowable annual percentage increase in the property tax levy.</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0CF6A77-2550-BA18-6958-B3067F74B575}"/>
              </a:ext>
            </a:extLst>
          </p:cNvPr>
          <p:cNvSpPr txBox="1"/>
          <p:nvPr/>
        </p:nvSpPr>
        <p:spPr>
          <a:xfrm>
            <a:off x="292165" y="3912531"/>
            <a:ext cx="4573166" cy="751681"/>
          </a:xfrm>
          <a:prstGeom prst="rect">
            <a:avLst/>
          </a:prstGeom>
          <a:noFill/>
        </p:spPr>
        <p:txBody>
          <a:bodyPr wrap="square">
            <a:spAutoFit/>
          </a:bodyPr>
          <a:lstStyle/>
          <a:p>
            <a:pPr>
              <a:lnSpc>
                <a:spcPct val="107000"/>
              </a:lnSpc>
            </a:pPr>
            <a:r>
              <a:rPr lang="en-US" sz="1350" dirty="0">
                <a:solidFill>
                  <a:schemeClr val="tx1"/>
                </a:solidFill>
                <a:latin typeface="Aptos" panose="020B0004020202020204" pitchFamily="34" charset="0"/>
                <a:ea typeface="Aptos" panose="020B0004020202020204" pitchFamily="34" charset="0"/>
                <a:cs typeface="Times New Roman" panose="02020603050405020304" pitchFamily="18" charset="0"/>
              </a:rPr>
              <a:t>Budgets are set on the expected revenues, the millage rates are calculated to meet the property tax revenue needed to fund the budget. </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AF93EE2-7154-0B46-1B2D-912ABBFA00D1}"/>
              </a:ext>
            </a:extLst>
          </p:cNvPr>
          <p:cNvSpPr txBox="1"/>
          <p:nvPr/>
        </p:nvSpPr>
        <p:spPr>
          <a:xfrm>
            <a:off x="5071359" y="3286104"/>
            <a:ext cx="3624359" cy="1123577"/>
          </a:xfrm>
          <a:prstGeom prst="rect">
            <a:avLst/>
          </a:prstGeom>
          <a:noFill/>
        </p:spPr>
        <p:txBody>
          <a:bodyPr wrap="square">
            <a:spAutoFit/>
          </a:bodyPr>
          <a:lstStyle/>
          <a:p>
            <a:pPr>
              <a:lnSpc>
                <a:spcPct val="107000"/>
              </a:lnSpc>
              <a:spcAft>
                <a:spcPts val="600"/>
              </a:spcAft>
            </a:pPr>
            <a:r>
              <a:rPr lang="en-US" sz="1350" dirty="0">
                <a:solidFill>
                  <a:schemeClr val="tx1"/>
                </a:solidFill>
                <a:latin typeface="Aptos" panose="020B0004020202020204" pitchFamily="34" charset="0"/>
                <a:ea typeface="Aptos" panose="020B0004020202020204" pitchFamily="34" charset="0"/>
                <a:cs typeface="Times New Roman" panose="02020603050405020304" pitchFamily="18" charset="0"/>
              </a:rPr>
              <a:t>A more systematic approach is to include </a:t>
            </a:r>
            <a:r>
              <a:rPr lang="en-US" sz="1350" kern="100" dirty="0">
                <a:solidFill>
                  <a:schemeClr val="tx1"/>
                </a:solidFill>
                <a:latin typeface="Aptos" panose="020B0004020202020204" pitchFamily="34" charset="0"/>
                <a:ea typeface="Aptos" panose="020B0004020202020204" pitchFamily="34" charset="0"/>
                <a:cs typeface="Aptos" panose="020B0004020202020204" pitchFamily="34" charset="0"/>
              </a:rPr>
              <a:t>a calculation of levy limits unique to each county using the Consumer Price Index (CPI), plus a factor using population growth.</a:t>
            </a:r>
            <a:br>
              <a:rPr lang="en-US" sz="1350" kern="100" dirty="0">
                <a:solidFill>
                  <a:schemeClr val="tx1"/>
                </a:solidFill>
                <a:latin typeface="Aptos" panose="020B0004020202020204" pitchFamily="34" charset="0"/>
                <a:ea typeface="Aptos" panose="020B0004020202020204" pitchFamily="34" charset="0"/>
                <a:cs typeface="Aptos" panose="020B0004020202020204" pitchFamily="34" charset="0"/>
              </a:rPr>
            </a:br>
            <a:r>
              <a:rPr lang="en-US" sz="9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Georgia Association of Property Tax Professionals, Inc.</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F8D2AB0-C28E-ABAA-26F0-667E12B45B0B}"/>
              </a:ext>
            </a:extLst>
          </p:cNvPr>
          <p:cNvSpPr txBox="1"/>
          <p:nvPr/>
        </p:nvSpPr>
        <p:spPr>
          <a:xfrm>
            <a:off x="1575416" y="4763004"/>
            <a:ext cx="6055567" cy="307072"/>
          </a:xfrm>
          <a:prstGeom prst="rect">
            <a:avLst/>
          </a:prstGeom>
          <a:noFill/>
        </p:spPr>
        <p:txBody>
          <a:bodyPr wrap="square">
            <a:spAutoFit/>
          </a:bodyPr>
          <a:lstStyle/>
          <a:p>
            <a:pPr>
              <a:lnSpc>
                <a:spcPct val="107000"/>
              </a:lnSpc>
            </a:pPr>
            <a:r>
              <a:rPr lang="en-US" sz="1350" dirty="0">
                <a:solidFill>
                  <a:schemeClr val="tx1"/>
                </a:solidFill>
                <a:latin typeface="Aptos" panose="020B0004020202020204" pitchFamily="34" charset="0"/>
                <a:ea typeface="Aptos" panose="020B0004020202020204" pitchFamily="34" charset="0"/>
                <a:cs typeface="Times New Roman" panose="02020603050405020304" pitchFamily="18" charset="0"/>
              </a:rPr>
              <a:t>The only meaningful way to limit property taxes is to control revenue growth.</a:t>
            </a:r>
            <a:endParaRPr lang="en-US" sz="12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E5342AD7-CD98-8B83-0C52-1992DAEF9C74}"/>
              </a:ext>
            </a:extLst>
          </p:cNvPr>
          <p:cNvSpPr txBox="1"/>
          <p:nvPr/>
        </p:nvSpPr>
        <p:spPr>
          <a:xfrm>
            <a:off x="292166" y="1117557"/>
            <a:ext cx="3366893" cy="751681"/>
          </a:xfrm>
          <a:prstGeom prst="rect">
            <a:avLst/>
          </a:prstGeom>
          <a:noFill/>
        </p:spPr>
        <p:txBody>
          <a:bodyPr wrap="square">
            <a:spAutoFit/>
          </a:bodyPr>
          <a:lstStyle/>
          <a:p>
            <a:pPr>
              <a:lnSpc>
                <a:spcPct val="107000"/>
              </a:lnSpc>
              <a:spcAft>
                <a:spcPts val="600"/>
              </a:spcAft>
            </a:pPr>
            <a:r>
              <a:rPr lang="en-US" sz="1350" kern="100" dirty="0">
                <a:solidFill>
                  <a:schemeClr val="tx1"/>
                </a:solidFill>
                <a:latin typeface="Aptos" panose="020B0004020202020204" pitchFamily="34" charset="0"/>
                <a:ea typeface="Aptos" panose="020B0004020202020204" pitchFamily="34" charset="0"/>
                <a:cs typeface="Aptos" panose="020B0004020202020204" pitchFamily="34" charset="0"/>
              </a:rPr>
              <a:t>They create horizontal inequities. Homes of equal value and characteristics can have vastly different property tax burdens.</a:t>
            </a:r>
            <a:endParaRPr lang="en-US" sz="135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91286DA5-9C51-7D62-C848-004FDD11024A}"/>
              </a:ext>
            </a:extLst>
          </p:cNvPr>
          <p:cNvSpPr txBox="1"/>
          <p:nvPr/>
        </p:nvSpPr>
        <p:spPr>
          <a:xfrm>
            <a:off x="4419917" y="1135606"/>
            <a:ext cx="4573166" cy="715581"/>
          </a:xfrm>
          <a:prstGeom prst="rect">
            <a:avLst/>
          </a:prstGeom>
          <a:noFill/>
        </p:spPr>
        <p:txBody>
          <a:bodyPr wrap="square">
            <a:spAutoFit/>
          </a:bodyPr>
          <a:lstStyle/>
          <a:p>
            <a:r>
              <a:rPr lang="en-US" sz="1350" dirty="0">
                <a:solidFill>
                  <a:schemeClr val="tx1"/>
                </a:solidFill>
                <a:latin typeface="Aptos" panose="020B0004020202020204" pitchFamily="34" charset="0"/>
                <a:ea typeface="Aptos" panose="020B0004020202020204" pitchFamily="34" charset="0"/>
                <a:cs typeface="Aptos" panose="020B0004020202020204" pitchFamily="34" charset="0"/>
              </a:rPr>
              <a:t>Owners of older property benefit from low tax payments while occupying their homes, and they gain capital bonuses once they sell their homes. </a:t>
            </a:r>
            <a:endParaRPr lang="en-US" sz="1500" dirty="0">
              <a:solidFill>
                <a:schemeClr val="tx1"/>
              </a:solidFill>
              <a:latin typeface="Times New Roman" panose="02020603050405020304" pitchFamily="18" charset="0"/>
              <a:ea typeface="Aptos" panose="020B0004020202020204" pitchFamily="34" charset="0"/>
            </a:endParaRPr>
          </a:p>
        </p:txBody>
      </p:sp>
      <p:sp>
        <p:nvSpPr>
          <p:cNvPr id="4" name="Oval 3">
            <a:extLst>
              <a:ext uri="{FF2B5EF4-FFF2-40B4-BE49-F238E27FC236}">
                <a16:creationId xmlns:a16="http://schemas.microsoft.com/office/drawing/2014/main" id="{7B3CC687-12B8-6570-19D9-373A1E6EE41F}"/>
              </a:ext>
            </a:extLst>
          </p:cNvPr>
          <p:cNvSpPr/>
          <p:nvPr/>
        </p:nvSpPr>
        <p:spPr>
          <a:xfrm>
            <a:off x="8122908" y="4155676"/>
            <a:ext cx="914400" cy="9144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369;p36">
            <a:extLst>
              <a:ext uri="{FF2B5EF4-FFF2-40B4-BE49-F238E27FC236}">
                <a16:creationId xmlns:a16="http://schemas.microsoft.com/office/drawing/2014/main" id="{9CEA3302-F399-67AD-79F6-61203255489C}"/>
              </a:ext>
            </a:extLst>
          </p:cNvPr>
          <p:cNvPicPr preferRelativeResize="0"/>
          <p:nvPr/>
        </p:nvPicPr>
        <p:blipFill>
          <a:blip r:embed="rId2">
            <a:alphaModFix/>
          </a:blip>
          <a:stretch>
            <a:fillRect/>
          </a:stretch>
        </p:blipFill>
        <p:spPr>
          <a:xfrm>
            <a:off x="8146222" y="4382136"/>
            <a:ext cx="868408" cy="406755"/>
          </a:xfrm>
          <a:prstGeom prst="rect">
            <a:avLst/>
          </a:prstGeom>
          <a:noFill/>
          <a:ln>
            <a:noFill/>
          </a:ln>
        </p:spPr>
      </p:pic>
    </p:spTree>
    <p:extLst>
      <p:ext uri="{BB962C8B-B14F-4D97-AF65-F5344CB8AC3E}">
        <p14:creationId xmlns:p14="http://schemas.microsoft.com/office/powerpoint/2010/main" val="219411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814039" y="308053"/>
            <a:ext cx="7515922" cy="3739485"/>
          </a:xfrm>
          <a:prstGeom prst="rect">
            <a:avLst/>
          </a:prstGeom>
          <a:noFill/>
          <a:ln w="9525">
            <a:noFill/>
            <a:miter lim="800000"/>
            <a:headEnd/>
            <a:tailEnd/>
          </a:ln>
        </p:spPr>
        <p:txBody>
          <a:bodyPr wrap="square">
            <a:spAutoFit/>
          </a:bodyPr>
          <a:lstStyle/>
          <a:p>
            <a:pPr algn="ctr">
              <a:spcBef>
                <a:spcPct val="50000"/>
              </a:spcBef>
            </a:pPr>
            <a:r>
              <a:rPr lang="en-US" sz="1800" b="1" dirty="0">
                <a:solidFill>
                  <a:schemeClr val="tx1"/>
                </a:solidFill>
                <a:latin typeface="Amasis MT Pro Black" panose="02040A04050005020304" pitchFamily="18" charset="0"/>
              </a:rPr>
              <a:t>Tax burden relief measures to accompany a local option LVT</a:t>
            </a:r>
          </a:p>
          <a:p>
            <a:pPr algn="ctr">
              <a:spcBef>
                <a:spcPct val="50000"/>
              </a:spcBef>
            </a:pPr>
            <a:r>
              <a:rPr lang="en-US" sz="1200" i="1" dirty="0">
                <a:solidFill>
                  <a:schemeClr val="tx1"/>
                </a:solidFill>
                <a:latin typeface="Arial" charset="0"/>
              </a:rPr>
              <a:t>Because some homeowners might be overburdened by a change to RMV.</a:t>
            </a:r>
            <a:br>
              <a:rPr lang="en-US" sz="1200" i="1" dirty="0">
                <a:solidFill>
                  <a:schemeClr val="tx1"/>
                </a:solidFill>
                <a:latin typeface="Arial" charset="0"/>
              </a:rPr>
            </a:br>
            <a:br>
              <a:rPr lang="en-US" sz="1200" i="1" dirty="0">
                <a:latin typeface="Arial" charset="0"/>
              </a:rPr>
            </a:br>
            <a:endParaRPr lang="en-US" sz="1200" i="1" dirty="0">
              <a:latin typeface="Arial" charset="0"/>
            </a:endParaRPr>
          </a:p>
          <a:p>
            <a:pPr>
              <a:spcBef>
                <a:spcPct val="50000"/>
              </a:spcBef>
            </a:pPr>
            <a:endParaRPr lang="en-US" sz="1050" i="1" dirty="0">
              <a:latin typeface="Arial" charset="0"/>
            </a:endParaRPr>
          </a:p>
          <a:p>
            <a:pPr algn="ctr">
              <a:spcBef>
                <a:spcPct val="50000"/>
              </a:spcBef>
            </a:pPr>
            <a:r>
              <a:rPr lang="en-US" sz="1050" dirty="0">
                <a:solidFill>
                  <a:schemeClr val="tx1"/>
                </a:solidFill>
                <a:latin typeface="Arial" charset="0"/>
              </a:rPr>
              <a:t>Measures to be explored:</a:t>
            </a:r>
          </a:p>
          <a:p>
            <a:pPr marL="285750" indent="-285750">
              <a:spcBef>
                <a:spcPct val="50000"/>
              </a:spcBef>
              <a:spcAft>
                <a:spcPts val="900"/>
              </a:spcAft>
              <a:buFont typeface="Wingdings" panose="05000000000000000000" pitchFamily="2" charset="2"/>
              <a:buChar char="§"/>
            </a:pPr>
            <a:r>
              <a:rPr lang="en-US" sz="1650" dirty="0">
                <a:solidFill>
                  <a:schemeClr val="tx1"/>
                </a:solidFill>
                <a:latin typeface="Arial" charset="0"/>
              </a:rPr>
              <a:t> Mandated phase-in period, with graduated differential rates</a:t>
            </a:r>
          </a:p>
          <a:p>
            <a:pPr marL="285750" indent="-285750">
              <a:spcBef>
                <a:spcPct val="50000"/>
              </a:spcBef>
              <a:spcAft>
                <a:spcPts val="900"/>
              </a:spcAft>
              <a:buFont typeface="Wingdings" panose="05000000000000000000" pitchFamily="2" charset="2"/>
              <a:buChar char="§"/>
            </a:pPr>
            <a:r>
              <a:rPr lang="en-US" sz="1650" dirty="0">
                <a:solidFill>
                  <a:schemeClr val="tx1"/>
                </a:solidFill>
                <a:latin typeface="Arial" charset="0"/>
              </a:rPr>
              <a:t> Property tax deferral, targeted to elderly and low-income homeowners</a:t>
            </a:r>
          </a:p>
          <a:p>
            <a:pPr marL="285750" indent="-285750">
              <a:spcBef>
                <a:spcPct val="50000"/>
              </a:spcBef>
              <a:spcAft>
                <a:spcPts val="900"/>
              </a:spcAft>
              <a:buFont typeface="Wingdings" panose="05000000000000000000" pitchFamily="2" charset="2"/>
              <a:buChar char="§"/>
            </a:pPr>
            <a:r>
              <a:rPr lang="en-US" sz="1650" dirty="0">
                <a:solidFill>
                  <a:schemeClr val="tx1"/>
                </a:solidFill>
                <a:latin typeface="Arial" charset="0"/>
              </a:rPr>
              <a:t> Farmstead exemption on assessed land values</a:t>
            </a:r>
          </a:p>
          <a:p>
            <a:pPr marL="285750" lvl="1" indent="-285750">
              <a:spcBef>
                <a:spcPct val="50000"/>
              </a:spcBef>
              <a:spcAft>
                <a:spcPts val="900"/>
              </a:spcAft>
              <a:buFont typeface="Wingdings" panose="05000000000000000000" pitchFamily="2" charset="2"/>
              <a:buChar char="§"/>
            </a:pPr>
            <a:r>
              <a:rPr lang="en-US" sz="1650" dirty="0">
                <a:solidFill>
                  <a:schemeClr val="tx1"/>
                </a:solidFill>
                <a:latin typeface="Arial" charset="0"/>
              </a:rPr>
              <a:t> Universal exemption on improvement values – “AXI”</a:t>
            </a:r>
            <a:br>
              <a:rPr lang="en-US" sz="1650" dirty="0">
                <a:solidFill>
                  <a:schemeClr val="tx1"/>
                </a:solidFill>
                <a:latin typeface="Arial" charset="0"/>
              </a:rPr>
            </a:br>
            <a:r>
              <a:rPr lang="en-US" sz="1200" dirty="0">
                <a:solidFill>
                  <a:schemeClr val="tx1"/>
                </a:solidFill>
                <a:latin typeface="Arial" charset="0"/>
              </a:rPr>
              <a:t>(an alternative system to the split-rate method that produces similar incentive effects, </a:t>
            </a:r>
            <a:br>
              <a:rPr lang="en-US" sz="1200" dirty="0">
                <a:solidFill>
                  <a:schemeClr val="tx1"/>
                </a:solidFill>
                <a:latin typeface="Arial" charset="0"/>
              </a:rPr>
            </a:br>
            <a:r>
              <a:rPr lang="en-US" sz="1200" dirty="0">
                <a:solidFill>
                  <a:schemeClr val="tx1"/>
                </a:solidFill>
                <a:latin typeface="Arial" charset="0"/>
              </a:rPr>
              <a:t>and is more advantageous to lower value residential properties).</a:t>
            </a:r>
          </a:p>
        </p:txBody>
      </p:sp>
      <p:sp>
        <p:nvSpPr>
          <p:cNvPr id="3" name="Oval 2">
            <a:extLst>
              <a:ext uri="{FF2B5EF4-FFF2-40B4-BE49-F238E27FC236}">
                <a16:creationId xmlns:a16="http://schemas.microsoft.com/office/drawing/2014/main" id="{5A5146AB-CB4E-DEC5-C21C-32A2E20B2EC7}"/>
              </a:ext>
            </a:extLst>
          </p:cNvPr>
          <p:cNvSpPr/>
          <p:nvPr/>
        </p:nvSpPr>
        <p:spPr>
          <a:xfrm>
            <a:off x="8123226" y="4128313"/>
            <a:ext cx="914400" cy="91440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69;p36">
            <a:extLst>
              <a:ext uri="{FF2B5EF4-FFF2-40B4-BE49-F238E27FC236}">
                <a16:creationId xmlns:a16="http://schemas.microsoft.com/office/drawing/2014/main" id="{B32D569A-687C-5735-3543-6ABFD0A0CFDA}"/>
              </a:ext>
            </a:extLst>
          </p:cNvPr>
          <p:cNvPicPr preferRelativeResize="0"/>
          <p:nvPr/>
        </p:nvPicPr>
        <p:blipFill>
          <a:blip r:embed="rId2">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387900" y="222150"/>
            <a:ext cx="8368200" cy="1183800"/>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Economic Principles of Land Value Taxation</a:t>
            </a:r>
            <a:endParaRPr b="1" dirty="0"/>
          </a:p>
          <a:p>
            <a:pPr marL="0" lvl="0" indent="0" algn="ctr" rtl="0">
              <a:spcBef>
                <a:spcPts val="0"/>
              </a:spcBef>
              <a:spcAft>
                <a:spcPts val="0"/>
              </a:spcAft>
              <a:buNone/>
            </a:pPr>
            <a:r>
              <a:rPr lang="en" sz="2333" i="1" dirty="0"/>
              <a:t>Land value belongs to the community</a:t>
            </a:r>
            <a:endParaRPr sz="2333" i="1" dirty="0"/>
          </a:p>
          <a:p>
            <a:pPr marL="0" lvl="0" indent="0" algn="ctr" rtl="0">
              <a:spcBef>
                <a:spcPts val="0"/>
              </a:spcBef>
              <a:spcAft>
                <a:spcPts val="0"/>
              </a:spcAft>
              <a:buNone/>
            </a:pPr>
            <a:r>
              <a:rPr lang="en" sz="2333" i="1" dirty="0"/>
              <a:t>Building value belongs to the owner</a:t>
            </a:r>
            <a:endParaRPr sz="2333" i="1" dirty="0"/>
          </a:p>
        </p:txBody>
      </p:sp>
      <p:sp>
        <p:nvSpPr>
          <p:cNvPr id="107" name="Google Shape;107;p16"/>
          <p:cNvSpPr txBox="1">
            <a:spLocks noGrp="1"/>
          </p:cNvSpPr>
          <p:nvPr>
            <p:ph type="body" idx="1"/>
          </p:nvPr>
        </p:nvSpPr>
        <p:spPr>
          <a:xfrm>
            <a:off x="625124" y="1405950"/>
            <a:ext cx="3390300" cy="19248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sz="3000" b="1" dirty="0"/>
              <a:t>Land Value</a:t>
            </a:r>
            <a:endParaRPr sz="3000" b="1" dirty="0"/>
          </a:p>
          <a:p>
            <a:pPr marL="0" lvl="0" indent="0" algn="l" rtl="0">
              <a:spcBef>
                <a:spcPts val="0"/>
              </a:spcBef>
              <a:spcAft>
                <a:spcPts val="0"/>
              </a:spcAft>
              <a:buNone/>
            </a:pPr>
            <a:r>
              <a:rPr lang="en" dirty="0"/>
              <a:t>Represents the presence of…</a:t>
            </a:r>
            <a:endParaRPr dirty="0"/>
          </a:p>
          <a:p>
            <a:pPr marL="0" lvl="0" indent="0" algn="l" rtl="0">
              <a:spcBef>
                <a:spcPts val="0"/>
              </a:spcBef>
              <a:spcAft>
                <a:spcPts val="0"/>
              </a:spcAft>
              <a:buNone/>
            </a:pPr>
            <a:r>
              <a:rPr lang="en" sz="1600" dirty="0"/>
              <a:t>- Public infrastructure</a:t>
            </a:r>
            <a:endParaRPr sz="1600" dirty="0"/>
          </a:p>
          <a:p>
            <a:pPr marL="0" lvl="0" indent="0" algn="l" rtl="0">
              <a:spcBef>
                <a:spcPts val="0"/>
              </a:spcBef>
              <a:spcAft>
                <a:spcPts val="0"/>
              </a:spcAft>
              <a:buNone/>
            </a:pPr>
            <a:r>
              <a:rPr lang="en" sz="1600" dirty="0"/>
              <a:t>- Public facilities &amp; services</a:t>
            </a:r>
            <a:endParaRPr sz="1600" dirty="0"/>
          </a:p>
          <a:p>
            <a:pPr marL="0" lvl="0" indent="0" algn="l" rtl="0">
              <a:spcBef>
                <a:spcPts val="0"/>
              </a:spcBef>
              <a:spcAft>
                <a:spcPts val="0"/>
              </a:spcAft>
              <a:buNone/>
            </a:pPr>
            <a:r>
              <a:rPr lang="en" sz="1600" dirty="0"/>
              <a:t>- Area amenities &amp; desirability</a:t>
            </a:r>
            <a:endParaRPr sz="1600" dirty="0"/>
          </a:p>
          <a:p>
            <a:pPr marL="0" lvl="0" indent="0" algn="l" rtl="0">
              <a:spcBef>
                <a:spcPts val="0"/>
              </a:spcBef>
              <a:spcAft>
                <a:spcPts val="0"/>
              </a:spcAft>
              <a:buNone/>
            </a:pPr>
            <a:r>
              <a:rPr lang="en" sz="1600" dirty="0"/>
              <a:t>- Accessibility</a:t>
            </a:r>
            <a:endParaRPr sz="1600" dirty="0"/>
          </a:p>
        </p:txBody>
      </p:sp>
      <p:sp>
        <p:nvSpPr>
          <p:cNvPr id="108" name="Google Shape;108;p16"/>
          <p:cNvSpPr txBox="1">
            <a:spLocks noGrp="1"/>
          </p:cNvSpPr>
          <p:nvPr>
            <p:ph type="body" idx="4294967295"/>
          </p:nvPr>
        </p:nvSpPr>
        <p:spPr>
          <a:xfrm>
            <a:off x="5307013" y="1430338"/>
            <a:ext cx="3836987" cy="1470025"/>
          </a:xfrm>
          <a:prstGeom prst="rect">
            <a:avLst/>
          </a:prstGeom>
        </p:spPr>
        <p:txBody>
          <a:bodyPr spcFirstLastPara="1" wrap="square" lIns="91425" tIns="91425" rIns="91425" bIns="91425" anchor="t" anchorCtr="0">
            <a:normAutofit/>
          </a:bodyPr>
          <a:lstStyle/>
          <a:p>
            <a:pPr marL="0" lvl="0" indent="0" algn="ctr" rtl="0">
              <a:lnSpc>
                <a:spcPct val="85000"/>
              </a:lnSpc>
              <a:spcBef>
                <a:spcPts val="0"/>
              </a:spcBef>
              <a:spcAft>
                <a:spcPts val="0"/>
              </a:spcAft>
              <a:buNone/>
            </a:pPr>
            <a:r>
              <a:rPr lang="en" sz="2800" b="1" dirty="0"/>
              <a:t>Building &amp; Improvement Value</a:t>
            </a:r>
            <a:endParaRPr sz="2800" b="1" dirty="0"/>
          </a:p>
          <a:p>
            <a:pPr marL="0" lvl="0" indent="0" algn="l" rtl="0">
              <a:spcBef>
                <a:spcPts val="0"/>
              </a:spcBef>
              <a:spcAft>
                <a:spcPts val="0"/>
              </a:spcAft>
              <a:buNone/>
            </a:pPr>
            <a:r>
              <a:rPr lang="en" sz="1600" dirty="0"/>
              <a:t>- Represents owners capital investment</a:t>
            </a:r>
            <a:endParaRPr sz="1600" dirty="0"/>
          </a:p>
        </p:txBody>
      </p:sp>
      <p:pic>
        <p:nvPicPr>
          <p:cNvPr id="109" name="Google Shape;109;p16"/>
          <p:cNvPicPr preferRelativeResize="0"/>
          <p:nvPr/>
        </p:nvPicPr>
        <p:blipFill>
          <a:blip r:embed="rId3">
            <a:alphaModFix/>
          </a:blip>
          <a:stretch>
            <a:fillRect/>
          </a:stretch>
        </p:blipFill>
        <p:spPr>
          <a:xfrm>
            <a:off x="1228425" y="3248723"/>
            <a:ext cx="2109626" cy="1681724"/>
          </a:xfrm>
          <a:prstGeom prst="rect">
            <a:avLst/>
          </a:prstGeom>
          <a:noFill/>
          <a:ln>
            <a:noFill/>
          </a:ln>
          <a:effectLst>
            <a:outerShdw blurRad="57150" dist="19050" dir="5400000" algn="bl" rotWithShape="0">
              <a:srgbClr val="000000">
                <a:alpha val="50000"/>
              </a:srgbClr>
            </a:outerShdw>
          </a:effectLst>
        </p:spPr>
      </p:pic>
      <p:pic>
        <p:nvPicPr>
          <p:cNvPr id="110" name="Google Shape;110;p16"/>
          <p:cNvPicPr preferRelativeResize="0"/>
          <p:nvPr/>
        </p:nvPicPr>
        <p:blipFill>
          <a:blip r:embed="rId4">
            <a:alphaModFix/>
          </a:blip>
          <a:stretch>
            <a:fillRect/>
          </a:stretch>
        </p:blipFill>
        <p:spPr>
          <a:xfrm>
            <a:off x="5873823" y="3109162"/>
            <a:ext cx="1888463" cy="1812188"/>
          </a:xfrm>
          <a:prstGeom prst="rect">
            <a:avLst/>
          </a:prstGeom>
          <a:noFill/>
          <a:ln>
            <a:noFill/>
          </a:ln>
          <a:effectLst>
            <a:outerShdw blurRad="57150" dist="19050" dir="5400000" algn="bl" rotWithShape="0">
              <a:srgbClr val="000000">
                <a:alpha val="50000"/>
              </a:srgbClr>
            </a:outerShdw>
          </a:effectLst>
        </p:spPr>
      </p:pic>
      <p:sp>
        <p:nvSpPr>
          <p:cNvPr id="111" name="Google Shape;111;p16"/>
          <p:cNvSpPr txBox="1"/>
          <p:nvPr/>
        </p:nvSpPr>
        <p:spPr>
          <a:xfrm>
            <a:off x="4831251" y="3655791"/>
            <a:ext cx="974700" cy="831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chemeClr val="dk1"/>
                </a:solidFill>
                <a:latin typeface="Roboto"/>
                <a:ea typeface="Roboto"/>
                <a:cs typeface="Roboto"/>
                <a:sym typeface="Roboto"/>
              </a:rPr>
              <a:t>Privately-created </a:t>
            </a:r>
            <a:endParaRPr b="1" dirty="0">
              <a:solidFill>
                <a:schemeClr val="dk1"/>
              </a:solidFill>
              <a:latin typeface="Roboto"/>
              <a:ea typeface="Roboto"/>
              <a:cs typeface="Roboto"/>
              <a:sym typeface="Roboto"/>
            </a:endParaRPr>
          </a:p>
          <a:p>
            <a:pPr marL="0" lvl="0" indent="0" algn="ctr" rtl="0">
              <a:spcBef>
                <a:spcPts val="0"/>
              </a:spcBef>
              <a:spcAft>
                <a:spcPts val="0"/>
              </a:spcAft>
              <a:buNone/>
            </a:pPr>
            <a:r>
              <a:rPr lang="en" b="1" dirty="0">
                <a:solidFill>
                  <a:schemeClr val="dk1"/>
                </a:solidFill>
                <a:latin typeface="Roboto"/>
                <a:ea typeface="Roboto"/>
                <a:cs typeface="Roboto"/>
                <a:sym typeface="Roboto"/>
              </a:rPr>
              <a:t>value</a:t>
            </a:r>
            <a:endParaRPr b="1" dirty="0">
              <a:solidFill>
                <a:schemeClr val="dk1"/>
              </a:solidFill>
              <a:latin typeface="Roboto"/>
              <a:ea typeface="Roboto"/>
              <a:cs typeface="Roboto"/>
              <a:sym typeface="Roboto"/>
            </a:endParaRPr>
          </a:p>
        </p:txBody>
      </p:sp>
      <p:sp>
        <p:nvSpPr>
          <p:cNvPr id="112" name="Google Shape;112;p16"/>
          <p:cNvSpPr txBox="1"/>
          <p:nvPr/>
        </p:nvSpPr>
        <p:spPr>
          <a:xfrm>
            <a:off x="3254050" y="3619525"/>
            <a:ext cx="974700" cy="831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Socially- created value</a:t>
            </a:r>
            <a:endParaRPr b="1">
              <a:solidFill>
                <a:schemeClr val="dk1"/>
              </a:solidFill>
              <a:latin typeface="Roboto"/>
              <a:ea typeface="Roboto"/>
              <a:cs typeface="Roboto"/>
              <a:sym typeface="Roboto"/>
            </a:endParaRPr>
          </a:p>
        </p:txBody>
      </p:sp>
      <p:sp>
        <p:nvSpPr>
          <p:cNvPr id="113" name="Google Shape;113;p16"/>
          <p:cNvSpPr txBox="1"/>
          <p:nvPr/>
        </p:nvSpPr>
        <p:spPr>
          <a:xfrm>
            <a:off x="4025141" y="3835075"/>
            <a:ext cx="9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i="1" dirty="0">
                <a:solidFill>
                  <a:schemeClr val="dk1"/>
                </a:solidFill>
                <a:latin typeface="Roboto"/>
                <a:ea typeface="Roboto"/>
                <a:cs typeface="Roboto"/>
                <a:sym typeface="Roboto"/>
              </a:rPr>
              <a:t>VS</a:t>
            </a:r>
            <a:endParaRPr b="1" i="1" dirty="0">
              <a:solidFill>
                <a:schemeClr val="dk1"/>
              </a:solidFill>
              <a:latin typeface="Roboto"/>
              <a:ea typeface="Roboto"/>
              <a:cs typeface="Roboto"/>
              <a:sym typeface="Roboto"/>
            </a:endParaRPr>
          </a:p>
        </p:txBody>
      </p:sp>
      <p:sp>
        <p:nvSpPr>
          <p:cNvPr id="114" name="Google Shape;114;p16"/>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16"/>
          <p:cNvPicPr preferRelativeResize="0"/>
          <p:nvPr/>
        </p:nvPicPr>
        <p:blipFill>
          <a:blip r:embed="rId5">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390"/>
        <p:cNvGrpSpPr/>
        <p:nvPr/>
      </p:nvGrpSpPr>
      <p:grpSpPr>
        <a:xfrm>
          <a:off x="0" y="0"/>
          <a:ext cx="0" cy="0"/>
          <a:chOff x="0" y="0"/>
          <a:chExt cx="0" cy="0"/>
        </a:xfrm>
      </p:grpSpPr>
      <p:sp>
        <p:nvSpPr>
          <p:cNvPr id="391" name="Google Shape;391;p39"/>
          <p:cNvSpPr txBox="1">
            <a:spLocks noGrp="1"/>
          </p:cNvSpPr>
          <p:nvPr>
            <p:ph type="title"/>
          </p:nvPr>
        </p:nvSpPr>
        <p:spPr>
          <a:xfrm>
            <a:off x="387900" y="-196645"/>
            <a:ext cx="8368200" cy="941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b="1" dirty="0"/>
              <a:t>What have LVT cities shown us?</a:t>
            </a:r>
            <a:endParaRPr b="1" dirty="0"/>
          </a:p>
        </p:txBody>
      </p:sp>
      <p:sp>
        <p:nvSpPr>
          <p:cNvPr id="392" name="Google Shape;392;p39"/>
          <p:cNvSpPr txBox="1"/>
          <p:nvPr/>
        </p:nvSpPr>
        <p:spPr>
          <a:xfrm>
            <a:off x="237830" y="821737"/>
            <a:ext cx="8776800" cy="3724066"/>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Roboto"/>
              <a:buChar char="-"/>
            </a:pPr>
            <a:r>
              <a:rPr lang="en" sz="2000" dirty="0">
                <a:solidFill>
                  <a:schemeClr val="dk1"/>
                </a:solidFill>
                <a:latin typeface="Roboto"/>
                <a:ea typeface="Roboto"/>
                <a:cs typeface="Roboto"/>
                <a:sym typeface="Roboto"/>
              </a:rPr>
              <a:t>Restores fairness and efficiency to the property tax system.</a:t>
            </a:r>
            <a:br>
              <a:rPr lang="en" sz="2000" dirty="0">
                <a:solidFill>
                  <a:schemeClr val="dk1"/>
                </a:solidFill>
                <a:latin typeface="Roboto"/>
                <a:ea typeface="Roboto"/>
                <a:cs typeface="Roboto"/>
                <a:sym typeface="Roboto"/>
              </a:rPr>
            </a:br>
            <a:endParaRPr sz="2000" dirty="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dirty="0">
                <a:solidFill>
                  <a:schemeClr val="dk1"/>
                </a:solidFill>
                <a:latin typeface="Roboto"/>
                <a:ea typeface="Roboto"/>
                <a:cs typeface="Roboto"/>
                <a:sym typeface="Roboto"/>
              </a:rPr>
              <a:t>More stable than other taxes: sales, income; moderates real estate boom–bust cycles.</a:t>
            </a:r>
            <a:br>
              <a:rPr lang="en" sz="2000" dirty="0">
                <a:solidFill>
                  <a:schemeClr val="dk1"/>
                </a:solidFill>
                <a:latin typeface="Roboto"/>
                <a:ea typeface="Roboto"/>
                <a:cs typeface="Roboto"/>
                <a:sym typeface="Roboto"/>
              </a:rPr>
            </a:br>
            <a:endParaRPr sz="2000" dirty="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dirty="0">
                <a:solidFill>
                  <a:schemeClr val="dk1"/>
                </a:solidFill>
                <a:latin typeface="Roboto"/>
                <a:ea typeface="Roboto"/>
                <a:cs typeface="Roboto"/>
                <a:sym typeface="Roboto"/>
              </a:rPr>
              <a:t>Broadens the tax base: increases owner-occupancy, business growth.</a:t>
            </a:r>
            <a:br>
              <a:rPr lang="en" sz="2000" dirty="0">
                <a:solidFill>
                  <a:schemeClr val="dk1"/>
                </a:solidFill>
                <a:latin typeface="Roboto"/>
                <a:ea typeface="Roboto"/>
                <a:cs typeface="Roboto"/>
                <a:sym typeface="Roboto"/>
              </a:rPr>
            </a:br>
            <a:endParaRPr sz="2000" dirty="0">
              <a:solidFill>
                <a:schemeClr val="dk1"/>
              </a:solidFill>
              <a:latin typeface="Roboto"/>
              <a:ea typeface="Roboto"/>
              <a:cs typeface="Roboto"/>
              <a:sym typeface="Roboto"/>
            </a:endParaRPr>
          </a:p>
          <a:p>
            <a:pPr marL="457200" lvl="0" indent="-355600" algn="l" rtl="0">
              <a:lnSpc>
                <a:spcPct val="115000"/>
              </a:lnSpc>
              <a:spcBef>
                <a:spcPts val="0"/>
              </a:spcBef>
              <a:spcAft>
                <a:spcPts val="0"/>
              </a:spcAft>
              <a:buClr>
                <a:schemeClr val="dk1"/>
              </a:buClr>
              <a:buSzPts val="2000"/>
              <a:buFont typeface="Roboto"/>
              <a:buChar char="-"/>
            </a:pPr>
            <a:r>
              <a:rPr lang="en" sz="2000" dirty="0">
                <a:solidFill>
                  <a:schemeClr val="dk1"/>
                </a:solidFill>
                <a:latin typeface="Roboto"/>
                <a:ea typeface="Roboto"/>
                <a:cs typeface="Roboto"/>
                <a:sym typeface="Roboto"/>
              </a:rPr>
              <a:t>Self-perpetuating finance: as building intensity increases and up-zoning occurs, land values rise; local governments capture more value to invest in infrastructure.</a:t>
            </a:r>
            <a:endParaRPr sz="1600" dirty="0">
              <a:latin typeface="Roboto"/>
              <a:ea typeface="Roboto"/>
              <a:cs typeface="Roboto"/>
              <a:sym typeface="Roboto"/>
            </a:endParaRPr>
          </a:p>
        </p:txBody>
      </p:sp>
      <p:sp>
        <p:nvSpPr>
          <p:cNvPr id="393" name="Google Shape;393;p39"/>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39"/>
          <p:cNvPicPr preferRelativeResize="0"/>
          <p:nvPr/>
        </p:nvPicPr>
        <p:blipFill>
          <a:blip r:embed="rId3">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398"/>
        <p:cNvGrpSpPr/>
        <p:nvPr/>
      </p:nvGrpSpPr>
      <p:grpSpPr>
        <a:xfrm>
          <a:off x="0" y="0"/>
          <a:ext cx="0" cy="0"/>
          <a:chOff x="0" y="0"/>
          <a:chExt cx="0" cy="0"/>
        </a:xfrm>
      </p:grpSpPr>
      <p:sp>
        <p:nvSpPr>
          <p:cNvPr id="399" name="Google Shape;399;p40"/>
          <p:cNvSpPr txBox="1">
            <a:spLocks noGrp="1"/>
          </p:cNvSpPr>
          <p:nvPr>
            <p:ph type="title"/>
          </p:nvPr>
        </p:nvSpPr>
        <p:spPr>
          <a:xfrm>
            <a:off x="387900" y="190000"/>
            <a:ext cx="8368200" cy="9540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4800" b="1"/>
              <a:t>Thank you!</a:t>
            </a:r>
            <a:endParaRPr sz="4800" b="1"/>
          </a:p>
        </p:txBody>
      </p:sp>
      <p:sp>
        <p:nvSpPr>
          <p:cNvPr id="400" name="Google Shape;400;p40"/>
          <p:cNvSpPr txBox="1">
            <a:spLocks noGrp="1"/>
          </p:cNvSpPr>
          <p:nvPr>
            <p:ph type="body" idx="1"/>
          </p:nvPr>
        </p:nvSpPr>
        <p:spPr>
          <a:xfrm>
            <a:off x="387900" y="1373400"/>
            <a:ext cx="8368200" cy="351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If you have any questions or comments please feel free to reach out to us via our website or social media pages.</a:t>
            </a:r>
            <a:endParaRPr dirty="0"/>
          </a:p>
          <a:p>
            <a:pPr marL="0" lvl="0" indent="0" algn="l" rtl="0">
              <a:spcBef>
                <a:spcPts val="1200"/>
              </a:spcBef>
              <a:spcAft>
                <a:spcPts val="0"/>
              </a:spcAft>
              <a:buNone/>
            </a:pPr>
            <a:endParaRPr dirty="0"/>
          </a:p>
          <a:p>
            <a:pPr marL="0" lvl="0" indent="0" algn="ctr" rtl="0">
              <a:spcBef>
                <a:spcPts val="1200"/>
              </a:spcBef>
              <a:spcAft>
                <a:spcPts val="0"/>
              </a:spcAft>
              <a:buNone/>
            </a:pPr>
            <a:r>
              <a:rPr lang="en" b="1" dirty="0"/>
              <a:t>Website:</a:t>
            </a:r>
            <a:r>
              <a:rPr lang="en" dirty="0"/>
              <a:t> CommonGroundORWA.org</a:t>
            </a:r>
            <a:endParaRPr dirty="0"/>
          </a:p>
          <a:p>
            <a:pPr marL="0" lvl="0" indent="0" algn="ctr" rtl="0">
              <a:spcBef>
                <a:spcPts val="1200"/>
              </a:spcBef>
              <a:spcAft>
                <a:spcPts val="0"/>
              </a:spcAft>
              <a:buNone/>
            </a:pPr>
            <a:r>
              <a:rPr lang="en" b="1" dirty="0"/>
              <a:t>Facebook:</a:t>
            </a:r>
            <a:r>
              <a:rPr lang="en" dirty="0"/>
              <a:t> @CommonGroundORWA</a:t>
            </a:r>
            <a:endParaRPr dirty="0"/>
          </a:p>
          <a:p>
            <a:pPr marL="0" lvl="0" indent="0" algn="ctr" rtl="0">
              <a:spcBef>
                <a:spcPts val="1200"/>
              </a:spcBef>
              <a:spcAft>
                <a:spcPts val="0"/>
              </a:spcAft>
              <a:buNone/>
            </a:pPr>
            <a:r>
              <a:rPr lang="en" b="1" dirty="0"/>
              <a:t>Twitter:</a:t>
            </a:r>
            <a:r>
              <a:rPr lang="en" dirty="0"/>
              <a:t> @CG_OR_WA</a:t>
            </a:r>
            <a:endParaRPr dirty="0"/>
          </a:p>
          <a:p>
            <a:pPr marL="0" lvl="0" indent="0" algn="ctr" rtl="0">
              <a:spcBef>
                <a:spcPts val="1200"/>
              </a:spcBef>
              <a:spcAft>
                <a:spcPts val="1200"/>
              </a:spcAft>
              <a:buNone/>
            </a:pPr>
            <a:r>
              <a:rPr lang="en" b="1" dirty="0"/>
              <a:t>Instagram:</a:t>
            </a:r>
            <a:r>
              <a:rPr lang="en" dirty="0"/>
              <a:t> CommonGroundORWA</a:t>
            </a:r>
            <a:endParaRPr dirty="0"/>
          </a:p>
        </p:txBody>
      </p:sp>
      <p:pic>
        <p:nvPicPr>
          <p:cNvPr id="401" name="Google Shape;401;p40"/>
          <p:cNvPicPr preferRelativeResize="0"/>
          <p:nvPr/>
        </p:nvPicPr>
        <p:blipFill>
          <a:blip r:embed="rId3">
            <a:alphaModFix/>
          </a:blip>
          <a:stretch>
            <a:fillRect/>
          </a:stretch>
        </p:blipFill>
        <p:spPr>
          <a:xfrm>
            <a:off x="2284575" y="4006250"/>
            <a:ext cx="530351" cy="397775"/>
          </a:xfrm>
          <a:prstGeom prst="rect">
            <a:avLst/>
          </a:prstGeom>
          <a:noFill/>
          <a:ln>
            <a:noFill/>
          </a:ln>
          <a:effectLst>
            <a:outerShdw blurRad="57150" dist="19050" dir="5400000" algn="bl" rotWithShape="0">
              <a:srgbClr val="000000">
                <a:alpha val="50000"/>
              </a:srgbClr>
            </a:outerShdw>
          </a:effectLst>
        </p:spPr>
      </p:pic>
      <p:pic>
        <p:nvPicPr>
          <p:cNvPr id="402" name="Google Shape;402;p40"/>
          <p:cNvPicPr preferRelativeResize="0"/>
          <p:nvPr/>
        </p:nvPicPr>
        <p:blipFill>
          <a:blip r:embed="rId4">
            <a:alphaModFix/>
          </a:blip>
          <a:stretch>
            <a:fillRect/>
          </a:stretch>
        </p:blipFill>
        <p:spPr>
          <a:xfrm>
            <a:off x="3047062" y="3571543"/>
            <a:ext cx="397589" cy="397773"/>
          </a:xfrm>
          <a:prstGeom prst="rect">
            <a:avLst/>
          </a:prstGeom>
          <a:noFill/>
          <a:ln>
            <a:noFill/>
          </a:ln>
          <a:effectLst>
            <a:outerShdw blurRad="57150" dist="19050" dir="5400000" algn="bl" rotWithShape="0">
              <a:srgbClr val="000000">
                <a:alpha val="50000"/>
              </a:srgbClr>
            </a:outerShdw>
          </a:effectLst>
        </p:spPr>
      </p:pic>
      <p:pic>
        <p:nvPicPr>
          <p:cNvPr id="403" name="Google Shape;403;p40"/>
          <p:cNvPicPr preferRelativeResize="0"/>
          <p:nvPr/>
        </p:nvPicPr>
        <p:blipFill>
          <a:blip r:embed="rId5">
            <a:alphaModFix/>
          </a:blip>
          <a:stretch>
            <a:fillRect/>
          </a:stretch>
        </p:blipFill>
        <p:spPr>
          <a:xfrm>
            <a:off x="2319500" y="3098525"/>
            <a:ext cx="397600" cy="397600"/>
          </a:xfrm>
          <a:prstGeom prst="rect">
            <a:avLst/>
          </a:prstGeom>
          <a:noFill/>
          <a:ln>
            <a:noFill/>
          </a:ln>
          <a:effectLst>
            <a:outerShdw blurRad="57150" dist="19050" dir="5400000" algn="bl" rotWithShape="0">
              <a:srgbClr val="000000">
                <a:alpha val="50000"/>
              </a:srgbClr>
            </a:outerShdw>
          </a:effectLst>
        </p:spPr>
      </p:pic>
      <p:sp>
        <p:nvSpPr>
          <p:cNvPr id="404" name="Google Shape;404;p40"/>
          <p:cNvSpPr/>
          <p:nvPr/>
        </p:nvSpPr>
        <p:spPr>
          <a:xfrm>
            <a:off x="6674100" y="2718000"/>
            <a:ext cx="2408400" cy="23388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 name="Google Shape;405;p40"/>
          <p:cNvPicPr preferRelativeResize="0"/>
          <p:nvPr/>
        </p:nvPicPr>
        <p:blipFill>
          <a:blip r:embed="rId6">
            <a:alphaModFix/>
          </a:blip>
          <a:stretch>
            <a:fillRect/>
          </a:stretch>
        </p:blipFill>
        <p:spPr>
          <a:xfrm>
            <a:off x="6859988" y="3410400"/>
            <a:ext cx="2036634" cy="95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b="1"/>
              <a:t>Principle of Progressive Taxation</a:t>
            </a:r>
            <a:endParaRPr b="1"/>
          </a:p>
        </p:txBody>
      </p:sp>
      <p:sp>
        <p:nvSpPr>
          <p:cNvPr id="121" name="Google Shape;121;p17"/>
          <p:cNvSpPr txBox="1">
            <a:spLocks noGrp="1"/>
          </p:cNvSpPr>
          <p:nvPr>
            <p:ph type="body" idx="1"/>
          </p:nvPr>
        </p:nvSpPr>
        <p:spPr>
          <a:xfrm>
            <a:off x="1319125" y="1277925"/>
            <a:ext cx="6379500" cy="1368900"/>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9021" b="1" dirty="0"/>
              <a:t>A tax tends to diminish its tax base</a:t>
            </a:r>
            <a:endParaRPr sz="9021" b="1" dirty="0"/>
          </a:p>
          <a:p>
            <a:pPr marL="0" lvl="0" indent="0" algn="ctr" rtl="0">
              <a:spcBef>
                <a:spcPts val="1200"/>
              </a:spcBef>
              <a:spcAft>
                <a:spcPts val="0"/>
              </a:spcAft>
              <a:buNone/>
            </a:pPr>
            <a:r>
              <a:rPr lang="en" sz="8221" b="1" i="1" dirty="0"/>
              <a:t>What is in the public interest should be taxed </a:t>
            </a:r>
            <a:r>
              <a:rPr lang="en" sz="8221" b="1" i="1" u="sng" dirty="0"/>
              <a:t>less</a:t>
            </a:r>
            <a:endParaRPr sz="8221" b="1" i="1" dirty="0"/>
          </a:p>
          <a:p>
            <a:pPr marL="0" lvl="0" indent="0" algn="ctr" rtl="0">
              <a:spcBef>
                <a:spcPts val="1200"/>
              </a:spcBef>
              <a:spcAft>
                <a:spcPts val="0"/>
              </a:spcAft>
              <a:buNone/>
            </a:pPr>
            <a:r>
              <a:rPr lang="en" sz="8221" b="1" i="1" dirty="0"/>
              <a:t>What is not desirable should be taxed </a:t>
            </a:r>
            <a:r>
              <a:rPr lang="en" sz="8221" b="1" i="1" u="sng" dirty="0"/>
              <a:t>more</a:t>
            </a:r>
            <a:endParaRPr sz="8221" b="1" i="1" dirty="0"/>
          </a:p>
          <a:p>
            <a:pPr marL="0" lvl="0" indent="0" algn="ctr" rtl="0">
              <a:spcBef>
                <a:spcPts val="1200"/>
              </a:spcBef>
              <a:spcAft>
                <a:spcPts val="0"/>
              </a:spcAft>
              <a:buNone/>
            </a:pPr>
            <a:endParaRPr sz="2621" dirty="0"/>
          </a:p>
          <a:p>
            <a:pPr marL="457200" lvl="0" indent="0" algn="ctr" rtl="0">
              <a:spcBef>
                <a:spcPts val="1200"/>
              </a:spcBef>
              <a:spcAft>
                <a:spcPts val="1200"/>
              </a:spcAft>
              <a:buNone/>
            </a:pPr>
            <a:endParaRPr dirty="0"/>
          </a:p>
        </p:txBody>
      </p:sp>
      <p:sp>
        <p:nvSpPr>
          <p:cNvPr id="122" name="Google Shape;122;p17"/>
          <p:cNvSpPr txBox="1"/>
          <p:nvPr/>
        </p:nvSpPr>
        <p:spPr>
          <a:xfrm>
            <a:off x="2793700" y="3061075"/>
            <a:ext cx="4385100" cy="1762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500">
                <a:solidFill>
                  <a:schemeClr val="dk1"/>
                </a:solidFill>
                <a:latin typeface="Roboto"/>
                <a:ea typeface="Roboto"/>
                <a:cs typeface="Roboto"/>
                <a:sym typeface="Roboto"/>
              </a:rPr>
              <a:t>Job Growth</a:t>
            </a:r>
            <a:endParaRPr sz="2500">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r>
              <a:rPr lang="en" sz="2500">
                <a:solidFill>
                  <a:schemeClr val="dk1"/>
                </a:solidFill>
                <a:latin typeface="Roboto"/>
                <a:ea typeface="Roboto"/>
                <a:cs typeface="Roboto"/>
                <a:sym typeface="Roboto"/>
              </a:rPr>
              <a:t>Capital investment</a:t>
            </a:r>
            <a:endParaRPr sz="2500">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r>
              <a:rPr lang="en" sz="2500">
                <a:solidFill>
                  <a:schemeClr val="dk1"/>
                </a:solidFill>
                <a:latin typeface="Roboto"/>
                <a:ea typeface="Roboto"/>
                <a:cs typeface="Roboto"/>
                <a:sym typeface="Roboto"/>
              </a:rPr>
              <a:t>Land/Resource Consumption</a:t>
            </a:r>
            <a:endParaRPr sz="2500">
              <a:solidFill>
                <a:schemeClr val="dk1"/>
              </a:solidFill>
              <a:latin typeface="Roboto"/>
              <a:ea typeface="Roboto"/>
              <a:cs typeface="Roboto"/>
              <a:sym typeface="Roboto"/>
            </a:endParaRPr>
          </a:p>
        </p:txBody>
      </p:sp>
      <p:sp>
        <p:nvSpPr>
          <p:cNvPr id="123" name="Google Shape;123;p17"/>
          <p:cNvSpPr/>
          <p:nvPr/>
        </p:nvSpPr>
        <p:spPr>
          <a:xfrm rot="-5400000">
            <a:off x="2430075" y="4407275"/>
            <a:ext cx="295500" cy="2898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7"/>
          <p:cNvSpPr/>
          <p:nvPr/>
        </p:nvSpPr>
        <p:spPr>
          <a:xfrm rot="5400000">
            <a:off x="2424375" y="3809900"/>
            <a:ext cx="306900" cy="2898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5400000">
            <a:off x="2424375" y="3206825"/>
            <a:ext cx="306900" cy="2898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17"/>
          <p:cNvPicPr preferRelativeResize="0"/>
          <p:nvPr/>
        </p:nvPicPr>
        <p:blipFill>
          <a:blip r:embed="rId3">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31"/>
        <p:cNvGrpSpPr/>
        <p:nvPr/>
      </p:nvGrpSpPr>
      <p:grpSpPr>
        <a:xfrm>
          <a:off x="0" y="0"/>
          <a:ext cx="0" cy="0"/>
          <a:chOff x="0" y="0"/>
          <a:chExt cx="0" cy="0"/>
        </a:xfrm>
      </p:grpSpPr>
      <p:sp>
        <p:nvSpPr>
          <p:cNvPr id="132" name="Google Shape;132;p18"/>
          <p:cNvSpPr/>
          <p:nvPr/>
        </p:nvSpPr>
        <p:spPr>
          <a:xfrm>
            <a:off x="475785" y="3201187"/>
            <a:ext cx="8227554" cy="1571100"/>
          </a:xfrm>
          <a:prstGeom prst="rect">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78000"/>
              </a:srgbClr>
            </a:outerShdw>
            <a:reflection stA="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txBox="1">
            <a:spLocks noGrp="1"/>
          </p:cNvSpPr>
          <p:nvPr>
            <p:ph type="title"/>
          </p:nvPr>
        </p:nvSpPr>
        <p:spPr>
          <a:xfrm>
            <a:off x="387900" y="144925"/>
            <a:ext cx="8368200" cy="999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t>The current property tax system does </a:t>
            </a:r>
            <a:endParaRPr b="1"/>
          </a:p>
          <a:p>
            <a:pPr marL="0" lvl="0" indent="0" algn="ctr" rtl="0">
              <a:spcBef>
                <a:spcPts val="0"/>
              </a:spcBef>
              <a:spcAft>
                <a:spcPts val="0"/>
              </a:spcAft>
              <a:buNone/>
            </a:pPr>
            <a:r>
              <a:rPr lang="en" b="1"/>
              <a:t>just the opposite!</a:t>
            </a:r>
            <a:endParaRPr b="1"/>
          </a:p>
        </p:txBody>
      </p:sp>
      <p:sp>
        <p:nvSpPr>
          <p:cNvPr id="134" name="Google Shape;134;p18"/>
          <p:cNvSpPr txBox="1">
            <a:spLocks noGrp="1"/>
          </p:cNvSpPr>
          <p:nvPr>
            <p:ph type="body" idx="1"/>
          </p:nvPr>
        </p:nvSpPr>
        <p:spPr>
          <a:xfrm>
            <a:off x="387900" y="1329425"/>
            <a:ext cx="8368200" cy="2781658"/>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100" b="1" dirty="0"/>
              <a:t>Taxing Capital investment more </a:t>
            </a:r>
            <a:endParaRPr sz="2100" b="1" dirty="0"/>
          </a:p>
          <a:p>
            <a:pPr marL="0" lvl="0" indent="0" algn="ctr" rtl="0">
              <a:lnSpc>
                <a:spcPct val="100000"/>
              </a:lnSpc>
              <a:spcBef>
                <a:spcPts val="0"/>
              </a:spcBef>
              <a:spcAft>
                <a:spcPts val="0"/>
              </a:spcAft>
              <a:buNone/>
            </a:pPr>
            <a:r>
              <a:rPr lang="en" sz="1900" b="1" dirty="0"/>
              <a:t>&amp;</a:t>
            </a:r>
            <a:r>
              <a:rPr lang="en" sz="1600" b="1" dirty="0"/>
              <a:t> </a:t>
            </a:r>
            <a:endParaRPr sz="1600" b="1" dirty="0"/>
          </a:p>
          <a:p>
            <a:pPr marL="0" lvl="0" indent="0" algn="ctr" rtl="0">
              <a:lnSpc>
                <a:spcPct val="100000"/>
              </a:lnSpc>
              <a:spcBef>
                <a:spcPts val="0"/>
              </a:spcBef>
              <a:spcAft>
                <a:spcPts val="0"/>
              </a:spcAft>
              <a:buNone/>
            </a:pPr>
            <a:r>
              <a:rPr lang="en" sz="2100" b="1" dirty="0"/>
              <a:t>Land/Resource consumption less</a:t>
            </a:r>
            <a:endParaRPr sz="2100" b="1" dirty="0"/>
          </a:p>
          <a:p>
            <a:pPr marL="0" lvl="0" indent="0" algn="ctr" rtl="0">
              <a:spcBef>
                <a:spcPts val="0"/>
              </a:spcBef>
              <a:spcAft>
                <a:spcPts val="0"/>
              </a:spcAft>
              <a:buNone/>
            </a:pPr>
            <a:endParaRPr sz="1200" b="1" dirty="0"/>
          </a:p>
          <a:p>
            <a:pPr marL="0" lvl="0" indent="0" algn="ctr" rtl="0">
              <a:spcBef>
                <a:spcPts val="1000"/>
              </a:spcBef>
              <a:spcAft>
                <a:spcPts val="0"/>
              </a:spcAft>
              <a:buNone/>
            </a:pPr>
            <a:endParaRPr sz="2300" b="1" i="1" dirty="0"/>
          </a:p>
          <a:p>
            <a:pPr marL="0" lvl="0" indent="0" algn="l" rtl="0">
              <a:spcBef>
                <a:spcPts val="0"/>
              </a:spcBef>
              <a:spcAft>
                <a:spcPts val="0"/>
              </a:spcAft>
              <a:buNone/>
            </a:pPr>
            <a:endParaRPr sz="1500" dirty="0"/>
          </a:p>
        </p:txBody>
      </p:sp>
      <p:sp>
        <p:nvSpPr>
          <p:cNvPr id="135" name="Google Shape;135;p18"/>
          <p:cNvSpPr/>
          <p:nvPr/>
        </p:nvSpPr>
        <p:spPr>
          <a:xfrm rot="-5400000">
            <a:off x="6556475" y="1433200"/>
            <a:ext cx="295500" cy="2898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rot="5400000">
            <a:off x="6627300" y="2100550"/>
            <a:ext cx="295500" cy="2898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txBox="1"/>
          <p:nvPr/>
        </p:nvSpPr>
        <p:spPr>
          <a:xfrm>
            <a:off x="676868" y="3394985"/>
            <a:ext cx="3967389" cy="1046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800" b="1" dirty="0">
                <a:solidFill>
                  <a:schemeClr val="dk1"/>
                </a:solidFill>
                <a:latin typeface="Roboto"/>
                <a:ea typeface="Roboto"/>
                <a:cs typeface="Roboto"/>
                <a:sym typeface="Roboto"/>
              </a:rPr>
              <a:t>Urban Sprawl</a:t>
            </a:r>
            <a:endParaRPr sz="2300" dirty="0">
              <a:solidFill>
                <a:schemeClr val="dk1"/>
              </a:solidFill>
              <a:latin typeface="Roboto"/>
              <a:ea typeface="Roboto"/>
              <a:cs typeface="Roboto"/>
              <a:sym typeface="Roboto"/>
            </a:endParaRPr>
          </a:p>
          <a:p>
            <a:pPr marL="0" lvl="0" indent="0" algn="l" rtl="0">
              <a:spcBef>
                <a:spcPts val="0"/>
              </a:spcBef>
              <a:spcAft>
                <a:spcPts val="0"/>
              </a:spcAft>
              <a:buNone/>
            </a:pPr>
            <a:r>
              <a:rPr lang="en" dirty="0">
                <a:solidFill>
                  <a:schemeClr val="dk1"/>
                </a:solidFill>
                <a:latin typeface="Roboto"/>
                <a:ea typeface="Roboto"/>
                <a:cs typeface="Roboto"/>
                <a:sym typeface="Roboto"/>
              </a:rPr>
              <a:t>• Devouring valuable resource lands </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en" dirty="0">
                <a:solidFill>
                  <a:schemeClr val="dk1"/>
                </a:solidFill>
                <a:latin typeface="Roboto"/>
                <a:ea typeface="Roboto"/>
                <a:cs typeface="Roboto"/>
                <a:sym typeface="Roboto"/>
              </a:rPr>
              <a:t>• Creating high household transportation costs</a:t>
            </a:r>
            <a:endParaRPr dirty="0">
              <a:solidFill>
                <a:schemeClr val="dk1"/>
              </a:solidFill>
              <a:latin typeface="Roboto"/>
              <a:ea typeface="Roboto"/>
              <a:cs typeface="Roboto"/>
              <a:sym typeface="Roboto"/>
            </a:endParaRPr>
          </a:p>
        </p:txBody>
      </p:sp>
      <p:sp>
        <p:nvSpPr>
          <p:cNvPr id="138" name="Google Shape;138;p18"/>
          <p:cNvSpPr txBox="1"/>
          <p:nvPr/>
        </p:nvSpPr>
        <p:spPr>
          <a:xfrm>
            <a:off x="4845339" y="3394985"/>
            <a:ext cx="4184100" cy="1262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800" b="1" dirty="0">
                <a:solidFill>
                  <a:schemeClr val="dk1"/>
                </a:solidFill>
                <a:latin typeface="Roboto"/>
                <a:ea typeface="Roboto"/>
                <a:cs typeface="Roboto"/>
                <a:sym typeface="Roboto"/>
              </a:rPr>
              <a:t>Land Price Inflation</a:t>
            </a:r>
            <a:endParaRPr sz="2800" b="1" dirty="0">
              <a:solidFill>
                <a:schemeClr val="dk1"/>
              </a:solidFill>
              <a:latin typeface="Roboto"/>
              <a:ea typeface="Roboto"/>
              <a:cs typeface="Roboto"/>
              <a:sym typeface="Roboto"/>
            </a:endParaRPr>
          </a:p>
          <a:p>
            <a:pPr marL="0" lvl="0" indent="0" algn="l" rtl="0">
              <a:spcBef>
                <a:spcPts val="0"/>
              </a:spcBef>
              <a:spcAft>
                <a:spcPts val="0"/>
              </a:spcAft>
              <a:buNone/>
            </a:pPr>
            <a:r>
              <a:rPr lang="en" dirty="0">
                <a:solidFill>
                  <a:schemeClr val="dk1"/>
                </a:solidFill>
                <a:latin typeface="Roboto"/>
                <a:ea typeface="Roboto"/>
                <a:cs typeface="Roboto"/>
                <a:sym typeface="Roboto"/>
              </a:rPr>
              <a:t>• Incentivizing rent-seeking, </a:t>
            </a:r>
            <a:br>
              <a:rPr lang="en" dirty="0">
                <a:solidFill>
                  <a:schemeClr val="dk1"/>
                </a:solidFill>
                <a:latin typeface="Roboto"/>
                <a:ea typeface="Roboto"/>
                <a:cs typeface="Roboto"/>
                <a:sym typeface="Roboto"/>
              </a:rPr>
            </a:br>
            <a:r>
              <a:rPr lang="en" dirty="0">
                <a:solidFill>
                  <a:schemeClr val="dk1"/>
                </a:solidFill>
                <a:latin typeface="Roboto"/>
                <a:ea typeface="Roboto"/>
                <a:cs typeface="Roboto"/>
                <a:sym typeface="Roboto"/>
              </a:rPr>
              <a:t>       i.e. land speculation and windfalls </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en" dirty="0">
                <a:solidFill>
                  <a:schemeClr val="dk1"/>
                </a:solidFill>
                <a:latin typeface="Roboto"/>
                <a:ea typeface="Roboto"/>
                <a:cs typeface="Roboto"/>
                <a:sym typeface="Roboto"/>
              </a:rPr>
              <a:t>• Driving up housing prices</a:t>
            </a:r>
            <a:endParaRPr dirty="0">
              <a:solidFill>
                <a:schemeClr val="dk1"/>
              </a:solidFill>
              <a:latin typeface="Roboto"/>
              <a:ea typeface="Roboto"/>
              <a:cs typeface="Roboto"/>
              <a:sym typeface="Roboto"/>
            </a:endParaRPr>
          </a:p>
        </p:txBody>
      </p:sp>
      <p:sp>
        <p:nvSpPr>
          <p:cNvPr id="139" name="Google Shape;139;p18"/>
          <p:cNvSpPr txBox="1"/>
          <p:nvPr/>
        </p:nvSpPr>
        <p:spPr>
          <a:xfrm>
            <a:off x="3448472" y="2504949"/>
            <a:ext cx="2247055" cy="77300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 sz="2600" b="1" i="1" dirty="0">
                <a:solidFill>
                  <a:schemeClr val="dk1"/>
                </a:solidFill>
                <a:latin typeface="Roboto"/>
                <a:ea typeface="Roboto"/>
                <a:cs typeface="Roboto"/>
                <a:sym typeface="Roboto"/>
              </a:rPr>
              <a:t>The Results?</a:t>
            </a:r>
            <a:endParaRPr sz="1700" b="1" dirty="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6488" y="171450"/>
            <a:ext cx="5501562" cy="457200"/>
          </a:xfrm>
        </p:spPr>
        <p:txBody>
          <a:bodyPr>
            <a:normAutofit fontScale="85000" lnSpcReduction="10000"/>
          </a:bodyPr>
          <a:lstStyle/>
          <a:p>
            <a:r>
              <a:rPr lang="en-US" b="1" dirty="0">
                <a:solidFill>
                  <a:schemeClr val="tx1"/>
                </a:solidFill>
              </a:rPr>
              <a:t>Why is Orgon’s tax system so regressive?</a:t>
            </a:r>
          </a:p>
        </p:txBody>
      </p:sp>
      <p:sp>
        <p:nvSpPr>
          <p:cNvPr id="4" name="TextBox 3"/>
          <p:cNvSpPr txBox="1"/>
          <p:nvPr/>
        </p:nvSpPr>
        <p:spPr>
          <a:xfrm>
            <a:off x="1885950" y="571501"/>
            <a:ext cx="5429250" cy="646331"/>
          </a:xfrm>
          <a:prstGeom prst="rect">
            <a:avLst/>
          </a:prstGeom>
          <a:noFill/>
        </p:spPr>
        <p:txBody>
          <a:bodyPr wrap="square" rtlCol="0">
            <a:spAutoFit/>
          </a:bodyPr>
          <a:lstStyle/>
          <a:p>
            <a:pPr algn="ctr"/>
            <a:r>
              <a:rPr lang="en-US" sz="1800" dirty="0">
                <a:solidFill>
                  <a:prstClr val="white"/>
                </a:solidFill>
                <a:latin typeface="Calibri"/>
              </a:rPr>
              <a:t>Oregon’s attempt to limit property taxes in 1993 </a:t>
            </a:r>
            <a:br>
              <a:rPr lang="en-US" sz="1800" dirty="0">
                <a:solidFill>
                  <a:prstClr val="white"/>
                </a:solidFill>
                <a:latin typeface="Calibri"/>
              </a:rPr>
            </a:br>
            <a:r>
              <a:rPr lang="en-US" sz="1800" dirty="0">
                <a:solidFill>
                  <a:prstClr val="white"/>
                </a:solidFill>
                <a:latin typeface="Calibri"/>
              </a:rPr>
              <a:t>resulted in unintended consequences:</a:t>
            </a:r>
          </a:p>
        </p:txBody>
      </p:sp>
      <p:graphicFrame>
        <p:nvGraphicFramePr>
          <p:cNvPr id="5" name="Diagram 4"/>
          <p:cNvGraphicFramePr/>
          <p:nvPr>
            <p:extLst>
              <p:ext uri="{D42A27DB-BD31-4B8C-83A1-F6EECF244321}">
                <p14:modId xmlns:p14="http://schemas.microsoft.com/office/powerpoint/2010/main" val="4185761041"/>
              </p:ext>
            </p:extLst>
          </p:nvPr>
        </p:nvGraphicFramePr>
        <p:xfrm>
          <a:off x="224128" y="1217832"/>
          <a:ext cx="3988454" cy="2827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52B0622C-5B5A-471F-E448-1BBF7C0024F3}"/>
              </a:ext>
            </a:extLst>
          </p:cNvPr>
          <p:cNvSpPr/>
          <p:nvPr/>
        </p:nvSpPr>
        <p:spPr>
          <a:xfrm>
            <a:off x="348424" y="1971586"/>
            <a:ext cx="4252151" cy="784830"/>
          </a:xfrm>
          <a:prstGeom prst="rect">
            <a:avLst/>
          </a:prstGeom>
        </p:spPr>
        <p:txBody>
          <a:bodyPr wrap="square">
            <a:spAutoFit/>
          </a:bodyPr>
          <a:lstStyle/>
          <a:p>
            <a:r>
              <a:rPr lang="en-US" sz="1500" dirty="0">
                <a:solidFill>
                  <a:schemeClr val="tx1"/>
                </a:solidFill>
              </a:rPr>
              <a:t>De-coupling real market value and assessed value has resulted in significant inequities in property tax bills between taxpayers </a:t>
            </a:r>
          </a:p>
        </p:txBody>
      </p:sp>
      <p:sp>
        <p:nvSpPr>
          <p:cNvPr id="9" name="Rectangle: Rounded Corners 8">
            <a:extLst>
              <a:ext uri="{FF2B5EF4-FFF2-40B4-BE49-F238E27FC236}">
                <a16:creationId xmlns:a16="http://schemas.microsoft.com/office/drawing/2014/main" id="{8827FE7C-1ECB-5721-FC9C-D56D32C1413A}"/>
              </a:ext>
            </a:extLst>
          </p:cNvPr>
          <p:cNvSpPr/>
          <p:nvPr/>
        </p:nvSpPr>
        <p:spPr>
          <a:xfrm>
            <a:off x="4827621" y="1197737"/>
            <a:ext cx="4045514" cy="646331"/>
          </a:xfrm>
          <a:prstGeom prst="roundRect">
            <a:avLst/>
          </a:pr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100" dirty="0">
                <a:solidFill>
                  <a:schemeClr val="tx1"/>
                </a:solidFill>
              </a:rPr>
              <a:t>Equal Rate Taxation</a:t>
            </a:r>
          </a:p>
        </p:txBody>
      </p:sp>
      <p:sp>
        <p:nvSpPr>
          <p:cNvPr id="11" name="TextBox 10">
            <a:extLst>
              <a:ext uri="{FF2B5EF4-FFF2-40B4-BE49-F238E27FC236}">
                <a16:creationId xmlns:a16="http://schemas.microsoft.com/office/drawing/2014/main" id="{78FF7252-0B15-50CC-F40B-BB92D97B2351}"/>
              </a:ext>
            </a:extLst>
          </p:cNvPr>
          <p:cNvSpPr txBox="1"/>
          <p:nvPr/>
        </p:nvSpPr>
        <p:spPr>
          <a:xfrm>
            <a:off x="4814017" y="1971586"/>
            <a:ext cx="4252151" cy="1015663"/>
          </a:xfrm>
          <a:prstGeom prst="rect">
            <a:avLst/>
          </a:prstGeom>
          <a:noFill/>
        </p:spPr>
        <p:txBody>
          <a:bodyPr wrap="square">
            <a:spAutoFit/>
          </a:bodyPr>
          <a:lstStyle/>
          <a:p>
            <a:r>
              <a:rPr lang="en-US" sz="1500" dirty="0">
                <a:solidFill>
                  <a:schemeClr val="tx1"/>
                </a:solidFill>
                <a:latin typeface="Aptos" panose="02110004020202020204"/>
              </a:rPr>
              <a:t>By taxing land and improvement values at the same rate, the bulk of a jurisdiction’s tax falls on buildings. The tax falls lightly on land-consuming uses – vacant and underutilized sites.</a:t>
            </a:r>
          </a:p>
        </p:txBody>
      </p:sp>
      <p:grpSp>
        <p:nvGrpSpPr>
          <p:cNvPr id="12" name="Group 11">
            <a:extLst>
              <a:ext uri="{FF2B5EF4-FFF2-40B4-BE49-F238E27FC236}">
                <a16:creationId xmlns:a16="http://schemas.microsoft.com/office/drawing/2014/main" id="{D5F9DB29-2B03-9761-D398-01183258B409}"/>
              </a:ext>
            </a:extLst>
          </p:cNvPr>
          <p:cNvGrpSpPr/>
          <p:nvPr/>
        </p:nvGrpSpPr>
        <p:grpSpPr>
          <a:xfrm>
            <a:off x="4814017" y="3137850"/>
            <a:ext cx="4105855" cy="907158"/>
            <a:chOff x="0" y="2669610"/>
            <a:chExt cx="6139544" cy="1099957"/>
          </a:xfrm>
          <a:solidFill>
            <a:srgbClr val="92D050"/>
          </a:solidFill>
        </p:grpSpPr>
        <p:sp>
          <p:nvSpPr>
            <p:cNvPr id="13" name="Rectangle: Rounded Corners 12">
              <a:extLst>
                <a:ext uri="{FF2B5EF4-FFF2-40B4-BE49-F238E27FC236}">
                  <a16:creationId xmlns:a16="http://schemas.microsoft.com/office/drawing/2014/main" id="{E4ED2344-0216-DC97-D04E-9284185914D2}"/>
                </a:ext>
              </a:extLst>
            </p:cNvPr>
            <p:cNvSpPr/>
            <p:nvPr/>
          </p:nvSpPr>
          <p:spPr>
            <a:xfrm>
              <a:off x="0" y="2669610"/>
              <a:ext cx="6139544" cy="109995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50"/>
            </a:p>
          </p:txBody>
        </p:sp>
        <p:sp>
          <p:nvSpPr>
            <p:cNvPr id="14" name="Rectangle: Rounded Corners 4">
              <a:extLst>
                <a:ext uri="{FF2B5EF4-FFF2-40B4-BE49-F238E27FC236}">
                  <a16:creationId xmlns:a16="http://schemas.microsoft.com/office/drawing/2014/main" id="{9CE28593-E798-8C67-E829-569573CEA24D}"/>
                </a:ext>
              </a:extLst>
            </p:cNvPr>
            <p:cNvSpPr txBox="1"/>
            <p:nvPr/>
          </p:nvSpPr>
          <p:spPr>
            <a:xfrm>
              <a:off x="53695" y="2723305"/>
              <a:ext cx="6032154" cy="99256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defTabSz="933450">
                <a:lnSpc>
                  <a:spcPct val="90000"/>
                </a:lnSpc>
                <a:spcBef>
                  <a:spcPct val="0"/>
                </a:spcBef>
                <a:spcAft>
                  <a:spcPct val="35000"/>
                </a:spcAft>
              </a:pPr>
              <a:r>
                <a:rPr lang="en-US" sz="2100" dirty="0">
                  <a:solidFill>
                    <a:schemeClr val="tx1"/>
                  </a:solidFill>
                </a:rPr>
                <a:t>Discouraging owners to invest in property improvements</a:t>
              </a:r>
              <a:endParaRPr lang="en-US" sz="2100" kern="1200" dirty="0">
                <a:solidFill>
                  <a:schemeClr val="tx1"/>
                </a:solidFill>
              </a:endParaRPr>
            </a:p>
          </p:txBody>
        </p:sp>
      </p:grpSp>
      <p:sp>
        <p:nvSpPr>
          <p:cNvPr id="16" name="TextBox 15">
            <a:extLst>
              <a:ext uri="{FF2B5EF4-FFF2-40B4-BE49-F238E27FC236}">
                <a16:creationId xmlns:a16="http://schemas.microsoft.com/office/drawing/2014/main" id="{34FA0437-549A-4AF5-DACD-7DCC752B972D}"/>
              </a:ext>
            </a:extLst>
          </p:cNvPr>
          <p:cNvSpPr txBox="1"/>
          <p:nvPr/>
        </p:nvSpPr>
        <p:spPr>
          <a:xfrm>
            <a:off x="174949" y="4295000"/>
            <a:ext cx="8748764" cy="276999"/>
          </a:xfrm>
          <a:prstGeom prst="rect">
            <a:avLst/>
          </a:prstGeom>
          <a:noFill/>
        </p:spPr>
        <p:txBody>
          <a:bodyPr wrap="square">
            <a:spAutoFit/>
          </a:bodyPr>
          <a:lstStyle/>
          <a:p>
            <a:pPr algn="ctr"/>
            <a:r>
              <a:rPr lang="en" sz="1200" dirty="0">
                <a:solidFill>
                  <a:schemeClr val="tx1"/>
                </a:solidFill>
              </a:rPr>
              <a:t>Increasing disparity between market &amp; taxable values * Unequal treatment of taxpayers * Continuous revenue shortfalls </a:t>
            </a:r>
            <a:endParaRPr lang="en-US" sz="1200"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43"/>
        <p:cNvGrpSpPr/>
        <p:nvPr/>
      </p:nvGrpSpPr>
      <p:grpSpPr>
        <a:xfrm>
          <a:off x="0" y="0"/>
          <a:ext cx="0" cy="0"/>
          <a:chOff x="0" y="0"/>
          <a:chExt cx="0" cy="0"/>
        </a:xfrm>
      </p:grpSpPr>
      <p:sp>
        <p:nvSpPr>
          <p:cNvPr id="2" name="Google Shape;157;p20">
            <a:extLst>
              <a:ext uri="{FF2B5EF4-FFF2-40B4-BE49-F238E27FC236}">
                <a16:creationId xmlns:a16="http://schemas.microsoft.com/office/drawing/2014/main" id="{1CAF8F9C-07F7-E894-D5F0-C2DE939E7DDB}"/>
              </a:ext>
            </a:extLst>
          </p:cNvPr>
          <p:cNvSpPr txBox="1">
            <a:spLocks noGrp="1"/>
          </p:cNvSpPr>
          <p:nvPr>
            <p:ph type="title"/>
          </p:nvPr>
        </p:nvSpPr>
        <p:spPr>
          <a:xfrm>
            <a:off x="551414" y="219933"/>
            <a:ext cx="8041171" cy="725088"/>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b="1" dirty="0"/>
              <a:t>Land Value Taxation</a:t>
            </a:r>
            <a:r>
              <a:rPr lang="en" dirty="0"/>
              <a:t> </a:t>
            </a:r>
            <a:endParaRPr sz="2000" dirty="0"/>
          </a:p>
        </p:txBody>
      </p:sp>
      <p:sp>
        <p:nvSpPr>
          <p:cNvPr id="144" name="Google Shape;144;p19"/>
          <p:cNvSpPr txBox="1">
            <a:spLocks noGrp="1"/>
          </p:cNvSpPr>
          <p:nvPr>
            <p:ph type="body" idx="1"/>
          </p:nvPr>
        </p:nvSpPr>
        <p:spPr>
          <a:xfrm>
            <a:off x="1414499" y="2849303"/>
            <a:ext cx="6379500" cy="508500"/>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t" anchorCtr="0">
            <a:normAutofit fontScale="25000" lnSpcReduction="20000"/>
          </a:bodyPr>
          <a:lstStyle/>
          <a:p>
            <a:pPr marL="0" lvl="0" indent="0" algn="ctr" rtl="0">
              <a:spcBef>
                <a:spcPts val="0"/>
              </a:spcBef>
              <a:spcAft>
                <a:spcPts val="1200"/>
              </a:spcAft>
              <a:buNone/>
            </a:pPr>
            <a:r>
              <a:rPr lang="en" sz="8221" b="1" i="1" dirty="0"/>
              <a:t>LVT taxes improvements at a lower rate</a:t>
            </a:r>
            <a:endParaRPr dirty="0"/>
          </a:p>
        </p:txBody>
      </p:sp>
      <p:sp>
        <p:nvSpPr>
          <p:cNvPr id="145" name="Google Shape;145;p19"/>
          <p:cNvSpPr txBox="1">
            <a:spLocks noGrp="1"/>
          </p:cNvSpPr>
          <p:nvPr>
            <p:ph type="body" idx="4294967295"/>
          </p:nvPr>
        </p:nvSpPr>
        <p:spPr>
          <a:xfrm>
            <a:off x="1414461" y="1103629"/>
            <a:ext cx="6315075" cy="455612"/>
          </a:xfrm>
          <a:prstGeom prst="rect">
            <a:avLst/>
          </a:prstGeom>
          <a:solidFill>
            <a:schemeClr val="accent5"/>
          </a:solidFill>
          <a:effectLst>
            <a:outerShdw blurRad="57150" dist="19050" dir="5400000" algn="bl" rotWithShape="0">
              <a:srgbClr val="000000">
                <a:alpha val="50000"/>
              </a:srgbClr>
            </a:outerShdw>
          </a:effectLst>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8400" b="1" i="1" dirty="0"/>
              <a:t>LVT taxes land at a higher rate </a:t>
            </a:r>
            <a:endParaRPr sz="8400" b="1" i="1" dirty="0"/>
          </a:p>
          <a:p>
            <a:pPr marL="0" lvl="0" indent="0" algn="ctr" rtl="0">
              <a:spcBef>
                <a:spcPts val="1200"/>
              </a:spcBef>
              <a:spcAft>
                <a:spcPts val="0"/>
              </a:spcAft>
              <a:buNone/>
            </a:pPr>
            <a:endParaRPr sz="2621" dirty="0"/>
          </a:p>
          <a:p>
            <a:pPr marL="457200" lvl="0" indent="0" algn="ctr" rtl="0">
              <a:spcBef>
                <a:spcPts val="1200"/>
              </a:spcBef>
              <a:spcAft>
                <a:spcPts val="1200"/>
              </a:spcAft>
              <a:buNone/>
            </a:pPr>
            <a:endParaRPr dirty="0"/>
          </a:p>
        </p:txBody>
      </p:sp>
      <p:sp>
        <p:nvSpPr>
          <p:cNvPr id="148" name="Google Shape;148;p19"/>
          <p:cNvSpPr/>
          <p:nvPr/>
        </p:nvSpPr>
        <p:spPr>
          <a:xfrm rot="5400000">
            <a:off x="4943553" y="3708951"/>
            <a:ext cx="389385" cy="283200"/>
          </a:xfrm>
          <a:prstGeom prst="rightArrow">
            <a:avLst>
              <a:gd name="adj1" fmla="val 50000"/>
              <a:gd name="adj2"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rot="16200000">
            <a:off x="4938746" y="2013393"/>
            <a:ext cx="399000" cy="283200"/>
          </a:xfrm>
          <a:prstGeom prst="rightArrow">
            <a:avLst>
              <a:gd name="adj1" fmla="val 50000"/>
              <a:gd name="adj2"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txBox="1"/>
          <p:nvPr/>
        </p:nvSpPr>
        <p:spPr>
          <a:xfrm>
            <a:off x="925199" y="4382136"/>
            <a:ext cx="7293600" cy="52319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2200" b="1" dirty="0">
                <a:solidFill>
                  <a:schemeClr val="dk1"/>
                </a:solidFill>
                <a:latin typeface="Roboto"/>
                <a:ea typeface="Roboto"/>
                <a:cs typeface="Roboto"/>
                <a:sym typeface="Roboto"/>
              </a:rPr>
              <a:t>The equal rate tax is replaced by a two-rate tax</a:t>
            </a:r>
            <a:endParaRPr sz="2200" b="1" dirty="0">
              <a:latin typeface="Roboto"/>
              <a:ea typeface="Roboto"/>
              <a:cs typeface="Roboto"/>
              <a:sym typeface="Roboto"/>
            </a:endParaRPr>
          </a:p>
        </p:txBody>
      </p:sp>
      <p:sp>
        <p:nvSpPr>
          <p:cNvPr id="151" name="Google Shape;151;p19"/>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19"/>
          <p:cNvPicPr preferRelativeResize="0"/>
          <p:nvPr/>
        </p:nvPicPr>
        <p:blipFill>
          <a:blip r:embed="rId3">
            <a:alphaModFix/>
          </a:blip>
          <a:stretch>
            <a:fillRect/>
          </a:stretch>
        </p:blipFill>
        <p:spPr>
          <a:xfrm>
            <a:off x="8146222" y="4382136"/>
            <a:ext cx="868408" cy="406755"/>
          </a:xfrm>
          <a:prstGeom prst="rect">
            <a:avLst/>
          </a:prstGeom>
          <a:noFill/>
          <a:ln>
            <a:noFill/>
          </a:ln>
        </p:spPr>
      </p:pic>
      <p:pic>
        <p:nvPicPr>
          <p:cNvPr id="3" name="Google Shape;184;p20">
            <a:extLst>
              <a:ext uri="{FF2B5EF4-FFF2-40B4-BE49-F238E27FC236}">
                <a16:creationId xmlns:a16="http://schemas.microsoft.com/office/drawing/2014/main" id="{F93026B9-DA3B-1D38-1C2E-0654721BE1A7}"/>
              </a:ext>
            </a:extLst>
          </p:cNvPr>
          <p:cNvPicPr preferRelativeResize="0"/>
          <p:nvPr/>
        </p:nvPicPr>
        <p:blipFill rotWithShape="1">
          <a:blip r:embed="rId4">
            <a:alphaModFix/>
          </a:blip>
          <a:srcRect t="49418" r="-1989"/>
          <a:stretch/>
        </p:blipFill>
        <p:spPr>
          <a:xfrm>
            <a:off x="2884134" y="1714811"/>
            <a:ext cx="1843982" cy="861900"/>
          </a:xfrm>
          <a:prstGeom prst="rect">
            <a:avLst/>
          </a:prstGeom>
          <a:noFill/>
          <a:ln>
            <a:noFill/>
          </a:ln>
          <a:effectLst>
            <a:outerShdw blurRad="57150" dist="19050" dir="5400000" algn="bl" rotWithShape="0">
              <a:srgbClr val="000000">
                <a:alpha val="50000"/>
              </a:srgbClr>
            </a:outerShdw>
          </a:effectLst>
        </p:spPr>
      </p:pic>
      <p:pic>
        <p:nvPicPr>
          <p:cNvPr id="4" name="Google Shape;184;p20">
            <a:extLst>
              <a:ext uri="{FF2B5EF4-FFF2-40B4-BE49-F238E27FC236}">
                <a16:creationId xmlns:a16="http://schemas.microsoft.com/office/drawing/2014/main" id="{60699909-C223-F0A2-8F1C-73528AA1CF91}"/>
              </a:ext>
            </a:extLst>
          </p:cNvPr>
          <p:cNvPicPr preferRelativeResize="0"/>
          <p:nvPr/>
        </p:nvPicPr>
        <p:blipFill rotWithShape="1">
          <a:blip r:embed="rId4">
            <a:alphaModFix/>
          </a:blip>
          <a:srcRect l="14503" r="18042" b="49418"/>
          <a:stretch/>
        </p:blipFill>
        <p:spPr>
          <a:xfrm>
            <a:off x="3159512" y="3373641"/>
            <a:ext cx="1342263" cy="942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387900" y="79039"/>
            <a:ext cx="8368200" cy="1069136"/>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dirty="0"/>
              <a:t>COMPARISON OF TWO </a:t>
            </a:r>
            <a:endParaRPr b="1" dirty="0"/>
          </a:p>
          <a:p>
            <a:pPr marL="0" lvl="0" indent="0" algn="ctr" rtl="0">
              <a:spcBef>
                <a:spcPts val="0"/>
              </a:spcBef>
              <a:spcAft>
                <a:spcPts val="0"/>
              </a:spcAft>
              <a:buNone/>
            </a:pPr>
            <a:r>
              <a:rPr lang="en" b="1" dirty="0"/>
              <a:t>PROPERTY TAX SYSTEMS</a:t>
            </a:r>
            <a:r>
              <a:rPr lang="en" dirty="0"/>
              <a:t> </a:t>
            </a:r>
            <a:endParaRPr sz="2000" dirty="0"/>
          </a:p>
        </p:txBody>
      </p:sp>
      <p:sp>
        <p:nvSpPr>
          <p:cNvPr id="158" name="Google Shape;158;p20"/>
          <p:cNvSpPr txBox="1"/>
          <p:nvPr/>
        </p:nvSpPr>
        <p:spPr>
          <a:xfrm>
            <a:off x="3451025" y="1871438"/>
            <a:ext cx="4017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Roboto"/>
                <a:ea typeface="Roboto"/>
                <a:cs typeface="Roboto"/>
                <a:sym typeface="Roboto"/>
              </a:rPr>
              <a:t>Conventional Uniform Ad Valorem Tax</a:t>
            </a:r>
            <a:endParaRPr sz="1700" b="1">
              <a:solidFill>
                <a:schemeClr val="dk1"/>
              </a:solidFill>
              <a:latin typeface="Roboto"/>
              <a:ea typeface="Roboto"/>
              <a:cs typeface="Roboto"/>
              <a:sym typeface="Roboto"/>
            </a:endParaRPr>
          </a:p>
        </p:txBody>
      </p:sp>
      <p:sp>
        <p:nvSpPr>
          <p:cNvPr id="159" name="Google Shape;159;p20"/>
          <p:cNvSpPr txBox="1"/>
          <p:nvPr/>
        </p:nvSpPr>
        <p:spPr>
          <a:xfrm>
            <a:off x="3451025" y="3117663"/>
            <a:ext cx="4017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Roboto"/>
                <a:ea typeface="Roboto"/>
                <a:cs typeface="Roboto"/>
                <a:sym typeface="Roboto"/>
              </a:rPr>
              <a:t>Two-rate Land Value Property Tax</a:t>
            </a:r>
            <a:endParaRPr sz="1700" b="1">
              <a:solidFill>
                <a:schemeClr val="dk1"/>
              </a:solidFill>
              <a:latin typeface="Roboto"/>
              <a:ea typeface="Roboto"/>
              <a:cs typeface="Roboto"/>
              <a:sym typeface="Roboto"/>
            </a:endParaRPr>
          </a:p>
        </p:txBody>
      </p:sp>
      <p:sp>
        <p:nvSpPr>
          <p:cNvPr id="160" name="Google Shape;160;p20"/>
          <p:cNvSpPr/>
          <p:nvPr/>
        </p:nvSpPr>
        <p:spPr>
          <a:xfrm>
            <a:off x="3637725" y="2363375"/>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txBox="1"/>
          <p:nvPr/>
        </p:nvSpPr>
        <p:spPr>
          <a:xfrm>
            <a:off x="3789288" y="2310538"/>
            <a:ext cx="7017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Total Value</a:t>
            </a:r>
            <a:endParaRPr sz="1500" b="1">
              <a:solidFill>
                <a:schemeClr val="dk1"/>
              </a:solidFill>
              <a:latin typeface="Roboto"/>
              <a:ea typeface="Roboto"/>
              <a:cs typeface="Roboto"/>
              <a:sym typeface="Roboto"/>
            </a:endParaRPr>
          </a:p>
        </p:txBody>
      </p:sp>
      <p:sp>
        <p:nvSpPr>
          <p:cNvPr id="162" name="Google Shape;162;p20"/>
          <p:cNvSpPr/>
          <p:nvPr/>
        </p:nvSpPr>
        <p:spPr>
          <a:xfrm>
            <a:off x="5277175" y="2371438"/>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txBox="1"/>
          <p:nvPr/>
        </p:nvSpPr>
        <p:spPr>
          <a:xfrm>
            <a:off x="5428375" y="2310550"/>
            <a:ext cx="7017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Tax</a:t>
            </a:r>
            <a:endParaRPr sz="1500" b="1">
              <a:solidFill>
                <a:schemeClr val="dk1"/>
              </a:solidFill>
              <a:latin typeface="Roboto"/>
              <a:ea typeface="Roboto"/>
              <a:cs typeface="Roboto"/>
              <a:sym typeface="Roboto"/>
            </a:endParaRPr>
          </a:p>
          <a:p>
            <a:pPr marL="0" lvl="0" indent="0" algn="ctr" rtl="0">
              <a:spcBef>
                <a:spcPts val="0"/>
              </a:spcBef>
              <a:spcAft>
                <a:spcPts val="0"/>
              </a:spcAft>
              <a:buNone/>
            </a:pPr>
            <a:r>
              <a:rPr lang="en" sz="1500" b="1">
                <a:solidFill>
                  <a:schemeClr val="dk1"/>
                </a:solidFill>
                <a:latin typeface="Roboto"/>
                <a:ea typeface="Roboto"/>
                <a:cs typeface="Roboto"/>
                <a:sym typeface="Roboto"/>
              </a:rPr>
              <a:t>Rate</a:t>
            </a:r>
            <a:endParaRPr sz="1500" b="1">
              <a:solidFill>
                <a:schemeClr val="dk1"/>
              </a:solidFill>
              <a:latin typeface="Roboto"/>
              <a:ea typeface="Roboto"/>
              <a:cs typeface="Roboto"/>
              <a:sym typeface="Roboto"/>
            </a:endParaRPr>
          </a:p>
        </p:txBody>
      </p:sp>
      <p:sp>
        <p:nvSpPr>
          <p:cNvPr id="164" name="Google Shape;164;p20"/>
          <p:cNvSpPr/>
          <p:nvPr/>
        </p:nvSpPr>
        <p:spPr>
          <a:xfrm>
            <a:off x="4830800" y="2498638"/>
            <a:ext cx="257400" cy="270300"/>
          </a:xfrm>
          <a:prstGeom prst="mathMultiply">
            <a:avLst>
              <a:gd name="adj1" fmla="val 2352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a:off x="3637725" y="3589763"/>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txBox="1"/>
          <p:nvPr/>
        </p:nvSpPr>
        <p:spPr>
          <a:xfrm>
            <a:off x="3788925" y="3536925"/>
            <a:ext cx="7017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Bldg. Value</a:t>
            </a:r>
            <a:endParaRPr sz="1500" b="1">
              <a:solidFill>
                <a:schemeClr val="dk1"/>
              </a:solidFill>
              <a:latin typeface="Roboto"/>
              <a:ea typeface="Roboto"/>
              <a:cs typeface="Roboto"/>
              <a:sym typeface="Roboto"/>
            </a:endParaRPr>
          </a:p>
        </p:txBody>
      </p:sp>
      <p:sp>
        <p:nvSpPr>
          <p:cNvPr id="167" name="Google Shape;167;p20"/>
          <p:cNvSpPr/>
          <p:nvPr/>
        </p:nvSpPr>
        <p:spPr>
          <a:xfrm>
            <a:off x="5277175" y="3597825"/>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p:nvPr/>
        </p:nvSpPr>
        <p:spPr>
          <a:xfrm>
            <a:off x="5277200" y="3536950"/>
            <a:ext cx="10041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Bldg.Tax</a:t>
            </a:r>
            <a:endParaRPr sz="1500" b="1">
              <a:solidFill>
                <a:schemeClr val="dk1"/>
              </a:solidFill>
              <a:latin typeface="Roboto"/>
              <a:ea typeface="Roboto"/>
              <a:cs typeface="Roboto"/>
              <a:sym typeface="Roboto"/>
            </a:endParaRPr>
          </a:p>
          <a:p>
            <a:pPr marL="0" lvl="0" indent="0" algn="ctr" rtl="0">
              <a:spcBef>
                <a:spcPts val="0"/>
              </a:spcBef>
              <a:spcAft>
                <a:spcPts val="0"/>
              </a:spcAft>
              <a:buNone/>
            </a:pPr>
            <a:r>
              <a:rPr lang="en" sz="1500" b="1">
                <a:solidFill>
                  <a:schemeClr val="dk1"/>
                </a:solidFill>
                <a:latin typeface="Roboto"/>
                <a:ea typeface="Roboto"/>
                <a:cs typeface="Roboto"/>
                <a:sym typeface="Roboto"/>
              </a:rPr>
              <a:t>Rate</a:t>
            </a:r>
            <a:endParaRPr sz="1500" b="1">
              <a:solidFill>
                <a:schemeClr val="dk1"/>
              </a:solidFill>
              <a:latin typeface="Roboto"/>
              <a:ea typeface="Roboto"/>
              <a:cs typeface="Roboto"/>
              <a:sym typeface="Roboto"/>
            </a:endParaRPr>
          </a:p>
        </p:txBody>
      </p:sp>
      <p:sp>
        <p:nvSpPr>
          <p:cNvPr id="169" name="Google Shape;169;p20"/>
          <p:cNvSpPr/>
          <p:nvPr/>
        </p:nvSpPr>
        <p:spPr>
          <a:xfrm>
            <a:off x="4830800" y="3725025"/>
            <a:ext cx="257400" cy="270300"/>
          </a:xfrm>
          <a:prstGeom prst="mathMultiply">
            <a:avLst>
              <a:gd name="adj1" fmla="val 2352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p:nvPr/>
        </p:nvSpPr>
        <p:spPr>
          <a:xfrm>
            <a:off x="3637725" y="4455363"/>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txBox="1"/>
          <p:nvPr/>
        </p:nvSpPr>
        <p:spPr>
          <a:xfrm>
            <a:off x="3788925" y="4402525"/>
            <a:ext cx="7017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Land Value</a:t>
            </a:r>
            <a:endParaRPr sz="1500" b="1">
              <a:solidFill>
                <a:schemeClr val="dk1"/>
              </a:solidFill>
              <a:latin typeface="Roboto"/>
              <a:ea typeface="Roboto"/>
              <a:cs typeface="Roboto"/>
              <a:sym typeface="Roboto"/>
            </a:endParaRPr>
          </a:p>
        </p:txBody>
      </p:sp>
      <p:sp>
        <p:nvSpPr>
          <p:cNvPr id="172" name="Google Shape;172;p20"/>
          <p:cNvSpPr/>
          <p:nvPr/>
        </p:nvSpPr>
        <p:spPr>
          <a:xfrm>
            <a:off x="5277175" y="4463425"/>
            <a:ext cx="1004100" cy="524700"/>
          </a:xfrm>
          <a:prstGeom prst="roundRect">
            <a:avLst>
              <a:gd name="adj" fmla="val 16667"/>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txBox="1"/>
          <p:nvPr/>
        </p:nvSpPr>
        <p:spPr>
          <a:xfrm>
            <a:off x="5277175" y="4402550"/>
            <a:ext cx="1004100" cy="646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dk1"/>
                </a:solidFill>
                <a:latin typeface="Roboto"/>
                <a:ea typeface="Roboto"/>
                <a:cs typeface="Roboto"/>
                <a:sym typeface="Roboto"/>
              </a:rPr>
              <a:t>Land Tax</a:t>
            </a:r>
            <a:endParaRPr sz="1500" b="1">
              <a:solidFill>
                <a:schemeClr val="dk1"/>
              </a:solidFill>
              <a:latin typeface="Roboto"/>
              <a:ea typeface="Roboto"/>
              <a:cs typeface="Roboto"/>
              <a:sym typeface="Roboto"/>
            </a:endParaRPr>
          </a:p>
          <a:p>
            <a:pPr marL="0" lvl="0" indent="0" algn="ctr" rtl="0">
              <a:spcBef>
                <a:spcPts val="0"/>
              </a:spcBef>
              <a:spcAft>
                <a:spcPts val="0"/>
              </a:spcAft>
              <a:buNone/>
            </a:pPr>
            <a:r>
              <a:rPr lang="en" sz="1500" b="1">
                <a:solidFill>
                  <a:schemeClr val="dk1"/>
                </a:solidFill>
                <a:latin typeface="Roboto"/>
                <a:ea typeface="Roboto"/>
                <a:cs typeface="Roboto"/>
                <a:sym typeface="Roboto"/>
              </a:rPr>
              <a:t>Rate</a:t>
            </a:r>
            <a:endParaRPr sz="1500" b="1">
              <a:solidFill>
                <a:schemeClr val="dk1"/>
              </a:solidFill>
              <a:latin typeface="Roboto"/>
              <a:ea typeface="Roboto"/>
              <a:cs typeface="Roboto"/>
              <a:sym typeface="Roboto"/>
            </a:endParaRPr>
          </a:p>
        </p:txBody>
      </p:sp>
      <p:sp>
        <p:nvSpPr>
          <p:cNvPr id="174" name="Google Shape;174;p20"/>
          <p:cNvSpPr/>
          <p:nvPr/>
        </p:nvSpPr>
        <p:spPr>
          <a:xfrm>
            <a:off x="4830800" y="4590625"/>
            <a:ext cx="257400" cy="270300"/>
          </a:xfrm>
          <a:prstGeom prst="mathMultiply">
            <a:avLst>
              <a:gd name="adj1" fmla="val 2352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a:off x="6373625" y="2487075"/>
            <a:ext cx="354000" cy="2703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a:off x="6373625" y="4157813"/>
            <a:ext cx="354000" cy="270300"/>
          </a:xfrm>
          <a:prstGeom prst="mathEqual">
            <a:avLst>
              <a:gd name="adj1" fmla="val 23520"/>
              <a:gd name="adj2" fmla="val 1176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20"/>
          <p:cNvPicPr preferRelativeResize="0"/>
          <p:nvPr/>
        </p:nvPicPr>
        <p:blipFill>
          <a:blip r:embed="rId3">
            <a:alphaModFix/>
          </a:blip>
          <a:stretch>
            <a:fillRect/>
          </a:stretch>
        </p:blipFill>
        <p:spPr>
          <a:xfrm>
            <a:off x="6852225" y="2174913"/>
            <a:ext cx="910750" cy="910750"/>
          </a:xfrm>
          <a:prstGeom prst="rect">
            <a:avLst/>
          </a:prstGeom>
          <a:noFill/>
          <a:ln>
            <a:noFill/>
          </a:ln>
          <a:effectLst>
            <a:outerShdw blurRad="57150" dist="19050" dir="5400000" algn="bl" rotWithShape="0">
              <a:srgbClr val="000000">
                <a:alpha val="50000"/>
              </a:srgbClr>
            </a:outerShdw>
          </a:effectLst>
        </p:spPr>
      </p:pic>
      <p:sp>
        <p:nvSpPr>
          <p:cNvPr id="178" name="Google Shape;178;p20"/>
          <p:cNvSpPr txBox="1"/>
          <p:nvPr/>
        </p:nvSpPr>
        <p:spPr>
          <a:xfrm>
            <a:off x="6986000" y="2892638"/>
            <a:ext cx="643200" cy="354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Tax Bill</a:t>
            </a:r>
            <a:endParaRPr sz="1100">
              <a:solidFill>
                <a:schemeClr val="dk1"/>
              </a:solidFill>
              <a:latin typeface="Roboto"/>
              <a:ea typeface="Roboto"/>
              <a:cs typeface="Roboto"/>
              <a:sym typeface="Roboto"/>
            </a:endParaRPr>
          </a:p>
        </p:txBody>
      </p:sp>
      <p:sp>
        <p:nvSpPr>
          <p:cNvPr id="179" name="Google Shape;179;p20"/>
          <p:cNvSpPr/>
          <p:nvPr/>
        </p:nvSpPr>
        <p:spPr>
          <a:xfrm>
            <a:off x="5650525" y="4176875"/>
            <a:ext cx="257400" cy="232200"/>
          </a:xfrm>
          <a:prstGeom prst="mathPlus">
            <a:avLst>
              <a:gd name="adj1" fmla="val 23520"/>
            </a:avLst>
          </a:prstGeom>
          <a:solidFill>
            <a:schemeClr val="accent5"/>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20"/>
          <p:cNvPicPr preferRelativeResize="0"/>
          <p:nvPr/>
        </p:nvPicPr>
        <p:blipFill>
          <a:blip r:embed="rId3">
            <a:alphaModFix/>
          </a:blip>
          <a:stretch>
            <a:fillRect/>
          </a:stretch>
        </p:blipFill>
        <p:spPr>
          <a:xfrm>
            <a:off x="6852225" y="3757100"/>
            <a:ext cx="910750" cy="910750"/>
          </a:xfrm>
          <a:prstGeom prst="rect">
            <a:avLst/>
          </a:prstGeom>
          <a:noFill/>
          <a:ln>
            <a:noFill/>
          </a:ln>
          <a:effectLst>
            <a:outerShdw blurRad="57150" dist="19050" dir="5400000" algn="bl" rotWithShape="0">
              <a:srgbClr val="000000">
                <a:alpha val="50000"/>
              </a:srgbClr>
            </a:outerShdw>
          </a:effectLst>
        </p:spPr>
      </p:pic>
      <p:sp>
        <p:nvSpPr>
          <p:cNvPr id="181" name="Google Shape;181;p20"/>
          <p:cNvSpPr txBox="1"/>
          <p:nvPr/>
        </p:nvSpPr>
        <p:spPr>
          <a:xfrm>
            <a:off x="6986000" y="4474825"/>
            <a:ext cx="643200" cy="354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Tax Bill</a:t>
            </a:r>
            <a:endParaRPr sz="1100">
              <a:solidFill>
                <a:schemeClr val="dk1"/>
              </a:solidFill>
              <a:latin typeface="Roboto"/>
              <a:ea typeface="Roboto"/>
              <a:cs typeface="Roboto"/>
              <a:sym typeface="Roboto"/>
            </a:endParaRPr>
          </a:p>
        </p:txBody>
      </p:sp>
      <p:sp>
        <p:nvSpPr>
          <p:cNvPr id="182" name="Google Shape;182;p20"/>
          <p:cNvSpPr txBox="1"/>
          <p:nvPr/>
        </p:nvSpPr>
        <p:spPr>
          <a:xfrm>
            <a:off x="831900" y="1209050"/>
            <a:ext cx="7480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dirty="0">
                <a:solidFill>
                  <a:schemeClr val="dk1"/>
                </a:solidFill>
                <a:latin typeface="Roboto Slab"/>
                <a:ea typeface="Roboto Slab"/>
                <a:cs typeface="Roboto Slab"/>
                <a:sym typeface="Roboto Slab"/>
              </a:rPr>
              <a:t>Method of Calculating Tax Bills for Individual Properties</a:t>
            </a:r>
            <a:endParaRPr sz="2000" dirty="0">
              <a:solidFill>
                <a:schemeClr val="dk1"/>
              </a:solidFill>
              <a:latin typeface="Roboto Slab"/>
              <a:ea typeface="Roboto Slab"/>
              <a:cs typeface="Roboto Slab"/>
              <a:sym typeface="Roboto Slab"/>
            </a:endParaRPr>
          </a:p>
          <a:p>
            <a:pPr marL="0" lvl="0" indent="0" algn="l" rtl="0">
              <a:spcBef>
                <a:spcPts val="0"/>
              </a:spcBef>
              <a:spcAft>
                <a:spcPts val="0"/>
              </a:spcAft>
              <a:buNone/>
            </a:pPr>
            <a:endParaRPr dirty="0">
              <a:latin typeface="Roboto"/>
              <a:ea typeface="Roboto"/>
              <a:cs typeface="Roboto"/>
              <a:sym typeface="Roboto"/>
            </a:endParaRPr>
          </a:p>
        </p:txBody>
      </p:sp>
      <p:pic>
        <p:nvPicPr>
          <p:cNvPr id="183" name="Google Shape;183;p20"/>
          <p:cNvPicPr preferRelativeResize="0"/>
          <p:nvPr/>
        </p:nvPicPr>
        <p:blipFill>
          <a:blip r:embed="rId4">
            <a:alphaModFix/>
          </a:blip>
          <a:stretch>
            <a:fillRect/>
          </a:stretch>
        </p:blipFill>
        <p:spPr>
          <a:xfrm>
            <a:off x="1367300" y="2015925"/>
            <a:ext cx="1808027" cy="1212600"/>
          </a:xfrm>
          <a:prstGeom prst="rect">
            <a:avLst/>
          </a:prstGeom>
          <a:noFill/>
          <a:ln>
            <a:noFill/>
          </a:ln>
          <a:effectLst>
            <a:outerShdw blurRad="57150" dist="19050" dir="5400000" algn="bl" rotWithShape="0">
              <a:srgbClr val="000000">
                <a:alpha val="50000"/>
              </a:srgbClr>
            </a:outerShdw>
          </a:effectLst>
        </p:spPr>
      </p:pic>
      <p:pic>
        <p:nvPicPr>
          <p:cNvPr id="184" name="Google Shape;184;p20"/>
          <p:cNvPicPr preferRelativeResize="0"/>
          <p:nvPr/>
        </p:nvPicPr>
        <p:blipFill>
          <a:blip r:embed="rId5">
            <a:alphaModFix/>
          </a:blip>
          <a:stretch>
            <a:fillRect/>
          </a:stretch>
        </p:blipFill>
        <p:spPr>
          <a:xfrm>
            <a:off x="1367300" y="3360488"/>
            <a:ext cx="1808033" cy="1703973"/>
          </a:xfrm>
          <a:prstGeom prst="rect">
            <a:avLst/>
          </a:prstGeom>
          <a:noFill/>
          <a:ln>
            <a:noFill/>
          </a:ln>
          <a:effectLst>
            <a:outerShdw blurRad="57150" dist="19050" dir="5400000" algn="bl" rotWithShape="0">
              <a:srgbClr val="000000">
                <a:alpha val="50000"/>
              </a:srgbClr>
            </a:outerShdw>
          </a:effectLst>
        </p:spPr>
      </p:pic>
      <p:sp>
        <p:nvSpPr>
          <p:cNvPr id="185" name="Google Shape;185;p20"/>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20"/>
          <p:cNvPicPr preferRelativeResize="0"/>
          <p:nvPr/>
        </p:nvPicPr>
        <p:blipFill>
          <a:blip r:embed="rId6">
            <a:alphaModFix/>
          </a:blip>
          <a:stretch>
            <a:fillRect/>
          </a:stretch>
        </p:blipFill>
        <p:spPr>
          <a:xfrm>
            <a:off x="8146222" y="4382136"/>
            <a:ext cx="868408" cy="4067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37350" y="0"/>
            <a:ext cx="9069300" cy="9783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n" sz="2400" b="1" dirty="0"/>
              <a:t>The two-rate </a:t>
            </a:r>
            <a:r>
              <a:rPr lang="en" sz="2400" b="1" u="sng" dirty="0"/>
              <a:t>LVT Ratio</a:t>
            </a:r>
            <a:r>
              <a:rPr lang="en" sz="2400" b="1" dirty="0"/>
              <a:t> is expressed as the percentage of the total tax rate applied to land assessments</a:t>
            </a:r>
            <a:endParaRPr sz="2400" b="1" dirty="0"/>
          </a:p>
        </p:txBody>
      </p:sp>
      <p:sp>
        <p:nvSpPr>
          <p:cNvPr id="192" name="Google Shape;192;p21"/>
          <p:cNvSpPr txBox="1">
            <a:spLocks noGrp="1"/>
          </p:cNvSpPr>
          <p:nvPr>
            <p:ph type="body" idx="1"/>
          </p:nvPr>
        </p:nvSpPr>
        <p:spPr>
          <a:xfrm>
            <a:off x="387900" y="978300"/>
            <a:ext cx="8368200" cy="5151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100" b="1">
                <a:highlight>
                  <a:schemeClr val="accent5"/>
                </a:highlight>
              </a:rPr>
              <a:t>Example of an LVT tax rate structure during a phase-in period   </a:t>
            </a:r>
            <a:endParaRPr sz="1500"/>
          </a:p>
        </p:txBody>
      </p:sp>
      <p:graphicFrame>
        <p:nvGraphicFramePr>
          <p:cNvPr id="193" name="Google Shape;193;p21"/>
          <p:cNvGraphicFramePr/>
          <p:nvPr/>
        </p:nvGraphicFramePr>
        <p:xfrm>
          <a:off x="640250" y="1493410"/>
          <a:ext cx="7863500" cy="2492259"/>
        </p:xfrm>
        <a:graphic>
          <a:graphicData uri="http://schemas.openxmlformats.org/drawingml/2006/table">
            <a:tbl>
              <a:tblPr>
                <a:noFill/>
                <a:tableStyleId>{0BBDC0DB-A622-4804-B6A5-D3BB4614F910}</a:tableStyleId>
              </a:tblPr>
              <a:tblGrid>
                <a:gridCol w="1572700">
                  <a:extLst>
                    <a:ext uri="{9D8B030D-6E8A-4147-A177-3AD203B41FA5}">
                      <a16:colId xmlns:a16="http://schemas.microsoft.com/office/drawing/2014/main" val="20000"/>
                    </a:ext>
                  </a:extLst>
                </a:gridCol>
                <a:gridCol w="1572700">
                  <a:extLst>
                    <a:ext uri="{9D8B030D-6E8A-4147-A177-3AD203B41FA5}">
                      <a16:colId xmlns:a16="http://schemas.microsoft.com/office/drawing/2014/main" val="20001"/>
                    </a:ext>
                  </a:extLst>
                </a:gridCol>
                <a:gridCol w="1572700">
                  <a:extLst>
                    <a:ext uri="{9D8B030D-6E8A-4147-A177-3AD203B41FA5}">
                      <a16:colId xmlns:a16="http://schemas.microsoft.com/office/drawing/2014/main" val="20002"/>
                    </a:ext>
                  </a:extLst>
                </a:gridCol>
                <a:gridCol w="1572700">
                  <a:extLst>
                    <a:ext uri="{9D8B030D-6E8A-4147-A177-3AD203B41FA5}">
                      <a16:colId xmlns:a16="http://schemas.microsoft.com/office/drawing/2014/main" val="20003"/>
                    </a:ext>
                  </a:extLst>
                </a:gridCol>
                <a:gridCol w="1572700">
                  <a:extLst>
                    <a:ext uri="{9D8B030D-6E8A-4147-A177-3AD203B41FA5}">
                      <a16:colId xmlns:a16="http://schemas.microsoft.com/office/drawing/2014/main" val="20004"/>
                    </a:ext>
                  </a:extLst>
                </a:gridCol>
              </a:tblGrid>
              <a:tr h="625100">
                <a:tc>
                  <a:txBody>
                    <a:bodyPr/>
                    <a:lstStyle/>
                    <a:p>
                      <a:pPr marL="0" lvl="0" indent="0" algn="ctr" rtl="0">
                        <a:lnSpc>
                          <a:spcPct val="75000"/>
                        </a:lnSpc>
                        <a:spcBef>
                          <a:spcPts val="0"/>
                        </a:spcBef>
                        <a:spcAft>
                          <a:spcPts val="0"/>
                        </a:spcAft>
                        <a:buNone/>
                      </a:pPr>
                      <a:r>
                        <a:rPr lang="en" sz="2100" b="1">
                          <a:solidFill>
                            <a:schemeClr val="dk1"/>
                          </a:solidFill>
                        </a:rPr>
                        <a:t>Phase-in Year</a:t>
                      </a:r>
                      <a:endParaRPr sz="21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en" sz="2100" b="1">
                          <a:solidFill>
                            <a:schemeClr val="dk1"/>
                          </a:solidFill>
                        </a:rPr>
                        <a:t>Total Tax Rate</a:t>
                      </a:r>
                      <a:endParaRPr sz="21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en" sz="2100" b="1">
                          <a:solidFill>
                            <a:schemeClr val="dk1"/>
                          </a:solidFill>
                        </a:rPr>
                        <a:t>LVT </a:t>
                      </a:r>
                      <a:endParaRPr sz="2100" b="1">
                        <a:solidFill>
                          <a:schemeClr val="dk1"/>
                        </a:solidFill>
                      </a:endParaRPr>
                    </a:p>
                    <a:p>
                      <a:pPr marL="0" lvl="0" indent="0" algn="ctr" rtl="0">
                        <a:lnSpc>
                          <a:spcPct val="75000"/>
                        </a:lnSpc>
                        <a:spcBef>
                          <a:spcPts val="0"/>
                        </a:spcBef>
                        <a:spcAft>
                          <a:spcPts val="0"/>
                        </a:spcAft>
                        <a:buNone/>
                      </a:pPr>
                      <a:r>
                        <a:rPr lang="en" sz="2100" b="1">
                          <a:solidFill>
                            <a:schemeClr val="dk1"/>
                          </a:solidFill>
                        </a:rPr>
                        <a:t>Ratio</a:t>
                      </a:r>
                      <a:endParaRPr sz="21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en" sz="2100" b="1">
                          <a:solidFill>
                            <a:schemeClr val="dk1"/>
                          </a:solidFill>
                        </a:rPr>
                        <a:t>Land Tax Rate</a:t>
                      </a:r>
                      <a:endParaRPr sz="21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75000"/>
                        </a:lnSpc>
                        <a:spcBef>
                          <a:spcPts val="0"/>
                        </a:spcBef>
                        <a:spcAft>
                          <a:spcPts val="0"/>
                        </a:spcAft>
                        <a:buNone/>
                      </a:pPr>
                      <a:r>
                        <a:rPr lang="en" sz="2100" b="1">
                          <a:solidFill>
                            <a:schemeClr val="dk1"/>
                          </a:solidFill>
                        </a:rPr>
                        <a:t>Building Tax Rate</a:t>
                      </a:r>
                      <a:endParaRPr sz="2100"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77825">
                <a:tc>
                  <a:txBody>
                    <a:bodyPr/>
                    <a:lstStyle/>
                    <a:p>
                      <a:pPr marL="0" lvl="0" indent="0" algn="ctr" rtl="0">
                        <a:spcBef>
                          <a:spcPts val="0"/>
                        </a:spcBef>
                        <a:spcAft>
                          <a:spcPts val="0"/>
                        </a:spcAft>
                        <a:buNone/>
                      </a:pPr>
                      <a:r>
                        <a:rPr lang="en" sz="1200">
                          <a:solidFill>
                            <a:schemeClr val="dk1"/>
                          </a:solidFill>
                        </a:rPr>
                        <a:t>Year 1</a:t>
                      </a:r>
                      <a:endParaRPr sz="1200">
                        <a:solidFill>
                          <a:schemeClr val="dk1"/>
                        </a:solidFill>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21.00</a:t>
                      </a:r>
                      <a:endParaRPr sz="1200">
                        <a:solidFill>
                          <a:schemeClr val="dk1"/>
                        </a:solidFill>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55%</a:t>
                      </a:r>
                      <a:endParaRPr sz="1200">
                        <a:solidFill>
                          <a:schemeClr val="dk1"/>
                        </a:solidFill>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24.03</a:t>
                      </a:r>
                      <a:endParaRPr sz="1200">
                        <a:solidFill>
                          <a:schemeClr val="dk1"/>
                        </a:solidFill>
                      </a:endParaRPr>
                    </a:p>
                  </a:txBody>
                  <a:tcPr marL="91425" marR="91425" marT="91425" marB="91425">
                    <a:lnT w="9525"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sz="1200">
                          <a:solidFill>
                            <a:schemeClr val="dk1"/>
                          </a:solidFill>
                        </a:rPr>
                        <a:t>19.66</a:t>
                      </a:r>
                      <a:endParaRPr sz="1200">
                        <a:solidFill>
                          <a:schemeClr val="dk1"/>
                        </a:solidFill>
                      </a:endParaRPr>
                    </a:p>
                  </a:txBody>
                  <a:tcPr marL="91425" marR="91425" marT="91425" marB="91425">
                    <a:lnT w="952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277825">
                <a:tc>
                  <a:txBody>
                    <a:bodyPr/>
                    <a:lstStyle/>
                    <a:p>
                      <a:pPr marL="0" lvl="0" indent="0" algn="ctr" rtl="0">
                        <a:spcBef>
                          <a:spcPts val="0"/>
                        </a:spcBef>
                        <a:spcAft>
                          <a:spcPts val="0"/>
                        </a:spcAft>
                        <a:buNone/>
                      </a:pPr>
                      <a:r>
                        <a:rPr lang="en" sz="1200">
                          <a:solidFill>
                            <a:schemeClr val="dk1"/>
                          </a:solidFill>
                        </a:rPr>
                        <a:t>Year 2</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(mill rate)</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60% </a:t>
                      </a:r>
                      <a:endParaRPr sz="1200">
                        <a:solidFill>
                          <a:schemeClr val="dk1"/>
                        </a:solidFill>
                      </a:endParaRPr>
                    </a:p>
                  </a:txBody>
                  <a:tcPr marL="91425" marR="91425" marT="91425" marB="91425"/>
                </a:tc>
                <a:tc>
                  <a:txBody>
                    <a:bodyPr/>
                    <a:lstStyle/>
                    <a:p>
                      <a:pPr marL="0" marR="0" lvl="0" indent="0" algn="ctr" rtl="0">
                        <a:lnSpc>
                          <a:spcPct val="100000"/>
                        </a:lnSpc>
                        <a:spcBef>
                          <a:spcPts val="0"/>
                        </a:spcBef>
                        <a:spcAft>
                          <a:spcPts val="0"/>
                        </a:spcAft>
                        <a:buNone/>
                      </a:pPr>
                      <a:r>
                        <a:rPr lang="en" sz="1200">
                          <a:solidFill>
                            <a:schemeClr val="dk1"/>
                          </a:solidFill>
                        </a:rPr>
                        <a:t>27.14</a:t>
                      </a:r>
                      <a:endParaRPr sz="1200">
                        <a:solidFill>
                          <a:schemeClr val="dk1"/>
                        </a:solidFill>
                      </a:endParaRPr>
                    </a:p>
                  </a:txBody>
                  <a:tcPr marL="91425" marR="91425" marT="0" marB="91425" anchor="b"/>
                </a:tc>
                <a:tc>
                  <a:txBody>
                    <a:bodyPr/>
                    <a:lstStyle/>
                    <a:p>
                      <a:pPr marL="0" lvl="0" indent="0" algn="ctr" rtl="0">
                        <a:spcBef>
                          <a:spcPts val="0"/>
                        </a:spcBef>
                        <a:spcAft>
                          <a:spcPts val="0"/>
                        </a:spcAft>
                        <a:buNone/>
                      </a:pPr>
                      <a:r>
                        <a:rPr lang="en" sz="1200">
                          <a:solidFill>
                            <a:schemeClr val="dk1"/>
                          </a:solidFill>
                        </a:rPr>
                        <a:t>18.09</a:t>
                      </a:r>
                      <a:endParaRPr sz="1200">
                        <a:solidFill>
                          <a:schemeClr val="dk1"/>
                        </a:solidFill>
                      </a:endParaRPr>
                    </a:p>
                  </a:txBody>
                  <a:tcPr marL="91425" marR="91425" marT="91425" marB="91425"/>
                </a:tc>
                <a:extLst>
                  <a:ext uri="{0D108BD9-81ED-4DB2-BD59-A6C34878D82A}">
                    <a16:rowId xmlns:a16="http://schemas.microsoft.com/office/drawing/2014/main" val="10002"/>
                  </a:ext>
                </a:extLst>
              </a:tr>
              <a:tr h="277825">
                <a:tc>
                  <a:txBody>
                    <a:bodyPr/>
                    <a:lstStyle/>
                    <a:p>
                      <a:pPr marL="0" lvl="0" indent="0" algn="ctr" rtl="0">
                        <a:spcBef>
                          <a:spcPts val="0"/>
                        </a:spcBef>
                        <a:spcAft>
                          <a:spcPts val="0"/>
                        </a:spcAft>
                        <a:buNone/>
                      </a:pPr>
                      <a:r>
                        <a:rPr lang="en" sz="1200">
                          <a:solidFill>
                            <a:schemeClr val="dk1"/>
                          </a:solidFill>
                        </a:rPr>
                        <a:t>Year 3</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65% </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30.48</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16.41</a:t>
                      </a:r>
                      <a:endParaRPr sz="1200">
                        <a:solidFill>
                          <a:schemeClr val="dk1"/>
                        </a:solidFill>
                      </a:endParaRPr>
                    </a:p>
                  </a:txBody>
                  <a:tcPr marL="91425" marR="91425" marT="91425" marB="91425"/>
                </a:tc>
                <a:extLst>
                  <a:ext uri="{0D108BD9-81ED-4DB2-BD59-A6C34878D82A}">
                    <a16:rowId xmlns:a16="http://schemas.microsoft.com/office/drawing/2014/main" val="10003"/>
                  </a:ext>
                </a:extLst>
              </a:tr>
              <a:tr h="277825">
                <a:tc>
                  <a:txBody>
                    <a:bodyPr/>
                    <a:lstStyle/>
                    <a:p>
                      <a:pPr marL="0" lvl="0" indent="0" algn="ctr" rtl="0">
                        <a:spcBef>
                          <a:spcPts val="0"/>
                        </a:spcBef>
                        <a:spcAft>
                          <a:spcPts val="0"/>
                        </a:spcAft>
                        <a:buNone/>
                      </a:pPr>
                      <a:r>
                        <a:rPr lang="en" sz="1200">
                          <a:solidFill>
                            <a:schemeClr val="dk1"/>
                          </a:solidFill>
                        </a:rPr>
                        <a:t>Year 4</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70%</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34.10</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14.61</a:t>
                      </a:r>
                      <a:endParaRPr sz="1200">
                        <a:solidFill>
                          <a:schemeClr val="dk1"/>
                        </a:solidFill>
                      </a:endParaRPr>
                    </a:p>
                  </a:txBody>
                  <a:tcPr marL="91425" marR="91425" marT="91425" marB="91425"/>
                </a:tc>
                <a:extLst>
                  <a:ext uri="{0D108BD9-81ED-4DB2-BD59-A6C34878D82A}">
                    <a16:rowId xmlns:a16="http://schemas.microsoft.com/office/drawing/2014/main" val="10004"/>
                  </a:ext>
                </a:extLst>
              </a:tr>
              <a:tr h="230550">
                <a:tc>
                  <a:txBody>
                    <a:bodyPr/>
                    <a:lstStyle/>
                    <a:p>
                      <a:pPr marL="0" lvl="0" indent="0" algn="ctr" rtl="0">
                        <a:spcBef>
                          <a:spcPts val="0"/>
                        </a:spcBef>
                        <a:spcAft>
                          <a:spcPts val="0"/>
                        </a:spcAft>
                        <a:buNone/>
                      </a:pPr>
                      <a:r>
                        <a:rPr lang="en" sz="1200">
                          <a:solidFill>
                            <a:schemeClr val="dk1"/>
                          </a:solidFill>
                        </a:rPr>
                        <a:t>Year 5</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75%</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38.01</a:t>
                      </a:r>
                      <a:endParaRPr sz="1200">
                        <a:solidFill>
                          <a:schemeClr val="dk1"/>
                        </a:solidFill>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12.67</a:t>
                      </a:r>
                      <a:endParaRPr sz="1200">
                        <a:solidFill>
                          <a:schemeClr val="dk1"/>
                        </a:solidFill>
                      </a:endParaRPr>
                    </a:p>
                  </a:txBody>
                  <a:tcPr marL="91425" marR="91425" marT="91425" marB="91425"/>
                </a:tc>
                <a:extLst>
                  <a:ext uri="{0D108BD9-81ED-4DB2-BD59-A6C34878D82A}">
                    <a16:rowId xmlns:a16="http://schemas.microsoft.com/office/drawing/2014/main" val="10005"/>
                  </a:ext>
                </a:extLst>
              </a:tr>
            </a:tbl>
          </a:graphicData>
        </a:graphic>
      </p:graphicFrame>
      <p:sp>
        <p:nvSpPr>
          <p:cNvPr id="194" name="Google Shape;194;p21"/>
          <p:cNvSpPr txBox="1"/>
          <p:nvPr/>
        </p:nvSpPr>
        <p:spPr>
          <a:xfrm>
            <a:off x="4572000" y="4115442"/>
            <a:ext cx="3122341" cy="830966"/>
          </a:xfrm>
          <a:prstGeom prst="rect">
            <a:avLst/>
          </a:pr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chemeClr val="dk1"/>
                </a:solidFill>
                <a:latin typeface="Roboto"/>
                <a:ea typeface="Roboto"/>
                <a:cs typeface="Roboto"/>
                <a:sym typeface="Roboto"/>
              </a:rPr>
              <a:t>• Local option </a:t>
            </a:r>
            <a:endParaRPr b="1" dirty="0">
              <a:solidFill>
                <a:schemeClr val="dk1"/>
              </a:solidFill>
              <a:latin typeface="Roboto"/>
              <a:ea typeface="Roboto"/>
              <a:cs typeface="Roboto"/>
              <a:sym typeface="Roboto"/>
            </a:endParaRPr>
          </a:p>
          <a:p>
            <a:pPr marL="0" lvl="0" indent="0" algn="l" rtl="0">
              <a:spcBef>
                <a:spcPts val="0"/>
              </a:spcBef>
              <a:spcAft>
                <a:spcPts val="0"/>
              </a:spcAft>
              <a:buNone/>
            </a:pPr>
            <a:r>
              <a:rPr lang="en" b="1" dirty="0">
                <a:solidFill>
                  <a:schemeClr val="dk1"/>
                </a:solidFill>
                <a:latin typeface="Roboto"/>
                <a:ea typeface="Roboto"/>
                <a:cs typeface="Roboto"/>
                <a:sym typeface="Roboto"/>
              </a:rPr>
              <a:t>• Uniform application of tax rates </a:t>
            </a:r>
            <a:endParaRPr b="1" dirty="0">
              <a:solidFill>
                <a:schemeClr val="dk1"/>
              </a:solidFill>
              <a:latin typeface="Roboto"/>
              <a:ea typeface="Roboto"/>
              <a:cs typeface="Roboto"/>
              <a:sym typeface="Roboto"/>
            </a:endParaRPr>
          </a:p>
          <a:p>
            <a:pPr marL="0" lvl="0" indent="0" algn="l" rtl="0">
              <a:spcBef>
                <a:spcPts val="0"/>
              </a:spcBef>
              <a:spcAft>
                <a:spcPts val="0"/>
              </a:spcAft>
              <a:buNone/>
            </a:pPr>
            <a:r>
              <a:rPr lang="en" b="1" dirty="0">
                <a:solidFill>
                  <a:schemeClr val="dk1"/>
                </a:solidFill>
                <a:latin typeface="Roboto"/>
                <a:ea typeface="Roboto"/>
                <a:cs typeface="Roboto"/>
                <a:sym typeface="Roboto"/>
              </a:rPr>
              <a:t>• Revenue neutral in first year</a:t>
            </a:r>
            <a:endParaRPr b="1" dirty="0">
              <a:solidFill>
                <a:schemeClr val="dk1"/>
              </a:solidFill>
              <a:latin typeface="Roboto"/>
              <a:ea typeface="Roboto"/>
              <a:cs typeface="Roboto"/>
              <a:sym typeface="Roboto"/>
            </a:endParaRPr>
          </a:p>
        </p:txBody>
      </p:sp>
      <p:sp>
        <p:nvSpPr>
          <p:cNvPr id="195" name="Google Shape;195;p21"/>
          <p:cNvSpPr/>
          <p:nvPr/>
        </p:nvSpPr>
        <p:spPr>
          <a:xfrm>
            <a:off x="8078350" y="4114475"/>
            <a:ext cx="1004100" cy="942300"/>
          </a:xfrm>
          <a:prstGeom prst="ellipse">
            <a:avLst/>
          </a:prstGeom>
          <a:solidFill>
            <a:schemeClr val="dk1"/>
          </a:solidFill>
          <a:ln w="9525" cap="flat" cmpd="sng">
            <a:solidFill>
              <a:schemeClr val="dk2"/>
            </a:solidFill>
            <a:prstDash val="solid"/>
            <a:round/>
            <a:headEnd type="none" w="sm" len="sm"/>
            <a:tailEnd type="none" w="sm" len="sm"/>
          </a:ln>
          <a:effectLst>
            <a:outerShdw blurRad="271463" dist="5715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21"/>
          <p:cNvPicPr preferRelativeResize="0"/>
          <p:nvPr/>
        </p:nvPicPr>
        <p:blipFill>
          <a:blip r:embed="rId3">
            <a:alphaModFix/>
          </a:blip>
          <a:stretch>
            <a:fillRect/>
          </a:stretch>
        </p:blipFill>
        <p:spPr>
          <a:xfrm>
            <a:off x="8146222" y="4382136"/>
            <a:ext cx="868408" cy="406755"/>
          </a:xfrm>
          <a:prstGeom prst="rect">
            <a:avLst/>
          </a:prstGeom>
          <a:noFill/>
          <a:ln>
            <a:noFill/>
          </a:ln>
        </p:spPr>
      </p:pic>
      <p:sp>
        <p:nvSpPr>
          <p:cNvPr id="3" name="TextBox 2">
            <a:extLst>
              <a:ext uri="{FF2B5EF4-FFF2-40B4-BE49-F238E27FC236}">
                <a16:creationId xmlns:a16="http://schemas.microsoft.com/office/drawing/2014/main" id="{208B68CE-B78C-1233-3D26-CB962E83A09D}"/>
              </a:ext>
            </a:extLst>
          </p:cNvPr>
          <p:cNvSpPr txBox="1"/>
          <p:nvPr/>
        </p:nvSpPr>
        <p:spPr>
          <a:xfrm>
            <a:off x="853906" y="4277736"/>
            <a:ext cx="4754136" cy="307777"/>
          </a:xfrm>
          <a:prstGeom prst="rect">
            <a:avLst/>
          </a:prstGeom>
          <a:noFill/>
        </p:spPr>
        <p:txBody>
          <a:bodyPr wrap="square">
            <a:spAutoFit/>
          </a:bodyPr>
          <a:lstStyle/>
          <a:p>
            <a:r>
              <a:rPr lang="en-US" dirty="0">
                <a:solidFill>
                  <a:schemeClr val="tx1"/>
                </a:solidFill>
              </a:rPr>
              <a:t>Proposed features of model LVT legislation:</a:t>
            </a:r>
            <a:r>
              <a:rPr lang="en-US" dirty="0"/>
              <a:t>: </a:t>
            </a: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1778</TotalTime>
  <Words>2095</Words>
  <Application>Microsoft Office PowerPoint</Application>
  <PresentationFormat>On-screen Show (16:9)</PresentationFormat>
  <Paragraphs>257</Paragraphs>
  <Slides>31</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Amasis MT Pro Black</vt:lpstr>
      <vt:lpstr>Aptos</vt:lpstr>
      <vt:lpstr>TimesNewRomanPSMT</vt:lpstr>
      <vt:lpstr>Roboto Slab</vt:lpstr>
      <vt:lpstr>Wingdings</vt:lpstr>
      <vt:lpstr>Abadi</vt:lpstr>
      <vt:lpstr>Calibri</vt:lpstr>
      <vt:lpstr>Roboto Slab ExtraBold</vt:lpstr>
      <vt:lpstr>Arial</vt:lpstr>
      <vt:lpstr>Roboto</vt:lpstr>
      <vt:lpstr>Times New Roman</vt:lpstr>
      <vt:lpstr>Roboto Slab Black</vt:lpstr>
      <vt:lpstr>Marina</vt:lpstr>
      <vt:lpstr>Reforming Property Taxes in Oregon  A proposal to adopt land value taxation</vt:lpstr>
      <vt:lpstr>Land Value Taxation Objectives</vt:lpstr>
      <vt:lpstr>Economic Principles of Land Value Taxation Land value belongs to the community Building value belongs to the owner</vt:lpstr>
      <vt:lpstr>Principle of Progressive Taxation</vt:lpstr>
      <vt:lpstr>The current property tax system does  just the opposite!</vt:lpstr>
      <vt:lpstr>PowerPoint Presentation</vt:lpstr>
      <vt:lpstr>Land Value Taxation </vt:lpstr>
      <vt:lpstr>COMPARISON OF TWO  PROPERTY TAX SYSTEMS </vt:lpstr>
      <vt:lpstr>The two-rate LVT Ratio is expressed as the percentage of the total tax rate applied to land assessments</vt:lpstr>
      <vt:lpstr>Why Can’t Measure 5 limitations coexist with LVT? </vt:lpstr>
      <vt:lpstr>Consider Salem City parcels following 6 years of Equal rate MAV assessments: </vt:lpstr>
      <vt:lpstr>Now, see the tax shift effects of a change back to RMV assessments with a Land Value Tax*</vt:lpstr>
      <vt:lpstr>LVT incentivizes building investment</vt:lpstr>
      <vt:lpstr>Illustration Of Tax Incentive Effects:  Inner Northeast Portland</vt:lpstr>
      <vt:lpstr>Year built: 2011            Multifamily Mid-Rise</vt:lpstr>
      <vt:lpstr>TAX SHIFT  MAV – RMV – 60% LVT – 90% LVT</vt:lpstr>
      <vt:lpstr>Vacant Lot</vt:lpstr>
      <vt:lpstr>TAX SHIFT  MAV – RMV – 60% LVT – 90% LVT</vt:lpstr>
      <vt:lpstr>Year built: 2017                 Single Family Infill</vt:lpstr>
      <vt:lpstr>TAX SHIFT  MAV – RMV – 60% LVT – 90% LVT</vt:lpstr>
      <vt:lpstr>Year built: 1922           Low Value Single Family</vt:lpstr>
      <vt:lpstr>TAX SHIFT  MAV – RMV – 60% LVT – 90% LVT</vt:lpstr>
      <vt:lpstr>PowerPoint Presentation</vt:lpstr>
      <vt:lpstr>PowerPoint Presentation</vt:lpstr>
      <vt:lpstr>PowerPoint Presentation</vt:lpstr>
      <vt:lpstr>Key Provisions of a Resolution Authorizing a Local-Option Land Value Tax</vt:lpstr>
      <vt:lpstr>The Study bill examines the feasibility of LVT</vt:lpstr>
      <vt:lpstr>PowerPoint Presentation</vt:lpstr>
      <vt:lpstr>PowerPoint Presentation</vt:lpstr>
      <vt:lpstr>What have LVT cities shown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Reforming Property Taxes in Oregon  A proposal to adopt land value taxation</dc:title>
  <dc:creator>Thomas Gihring</dc:creator>
  <cp:lastModifiedBy>Thomas Gihring</cp:lastModifiedBy>
  <cp:revision>22</cp:revision>
  <dcterms:modified xsi:type="dcterms:W3CDTF">2024-02-20T19:35:51Z</dcterms:modified>
</cp:coreProperties>
</file>