
<file path=[Content_Types].xml><?xml version="1.0" encoding="utf-8"?>
<Types xmlns="http://schemas.openxmlformats.org/package/2006/content-types"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  <p:sldId id="281" r:id="rId32"/>
    <p:sldId id="282" r:id="rId33"/>
    <p:sldId id="283" r:id="rId34"/>
  </p:sldIdLst>
  <p:sldSz cy="5143500" cx="9144000"/>
  <p:notesSz cx="6858000" cy="9144000"/>
  <p:embeddedFontLst>
    <p:embeddedFont>
      <p:font typeface="Roboto Slab"/>
      <p:regular r:id="rId35"/>
      <p:bold r:id="rId36"/>
    </p:embeddedFont>
    <p:embeddedFont>
      <p:font typeface="Roboto"/>
      <p:regular r:id="rId37"/>
      <p:bold r:id="rId38"/>
      <p:italic r:id="rId39"/>
      <p:boldItalic r:id="rId40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59999855-844C-454C-84E5-9EF3E0A448EA}">
  <a:tblStyle styleId="{59999855-844C-454C-84E5-9EF3E0A448EA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V>
        </a:tcBdr>
      </a:tc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font" Target="fonts/Roboto-boldItalic.fntdata"/><Relationship Id="rId20" Type="http://schemas.openxmlformats.org/officeDocument/2006/relationships/slide" Target="slides/slide14.xml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24" Type="http://schemas.openxmlformats.org/officeDocument/2006/relationships/slide" Target="slides/slide18.xml"/><Relationship Id="rId23" Type="http://schemas.openxmlformats.org/officeDocument/2006/relationships/slide" Target="slides/slide17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slide" Target="slides/slide3.xml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28" Type="http://schemas.openxmlformats.org/officeDocument/2006/relationships/slide" Target="slides/slide22.xml"/><Relationship Id="rId27" Type="http://schemas.openxmlformats.org/officeDocument/2006/relationships/slide" Target="slides/slide21.xml"/><Relationship Id="rId5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29" Type="http://schemas.openxmlformats.org/officeDocument/2006/relationships/slide" Target="slides/slide23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1" Type="http://schemas.openxmlformats.org/officeDocument/2006/relationships/slide" Target="slides/slide25.xml"/><Relationship Id="rId30" Type="http://schemas.openxmlformats.org/officeDocument/2006/relationships/slide" Target="slides/slide24.xml"/><Relationship Id="rId11" Type="http://schemas.openxmlformats.org/officeDocument/2006/relationships/slide" Target="slides/slide5.xml"/><Relationship Id="rId33" Type="http://schemas.openxmlformats.org/officeDocument/2006/relationships/slide" Target="slides/slide27.xml"/><Relationship Id="rId10" Type="http://schemas.openxmlformats.org/officeDocument/2006/relationships/slide" Target="slides/slide4.xml"/><Relationship Id="rId32" Type="http://schemas.openxmlformats.org/officeDocument/2006/relationships/slide" Target="slides/slide26.xml"/><Relationship Id="rId13" Type="http://schemas.openxmlformats.org/officeDocument/2006/relationships/slide" Target="slides/slide7.xml"/><Relationship Id="rId35" Type="http://schemas.openxmlformats.org/officeDocument/2006/relationships/font" Target="fonts/RobotoSlab-regular.fntdata"/><Relationship Id="rId12" Type="http://schemas.openxmlformats.org/officeDocument/2006/relationships/slide" Target="slides/slide6.xml"/><Relationship Id="rId34" Type="http://schemas.openxmlformats.org/officeDocument/2006/relationships/slide" Target="slides/slide28.xml"/><Relationship Id="rId15" Type="http://schemas.openxmlformats.org/officeDocument/2006/relationships/slide" Target="slides/slide9.xml"/><Relationship Id="rId37" Type="http://schemas.openxmlformats.org/officeDocument/2006/relationships/font" Target="fonts/Roboto-regular.fntdata"/><Relationship Id="rId14" Type="http://schemas.openxmlformats.org/officeDocument/2006/relationships/slide" Target="slides/slide8.xml"/><Relationship Id="rId36" Type="http://schemas.openxmlformats.org/officeDocument/2006/relationships/font" Target="fonts/RobotoSlab-bold.fntdata"/><Relationship Id="rId17" Type="http://schemas.openxmlformats.org/officeDocument/2006/relationships/slide" Target="slides/slide11.xml"/><Relationship Id="rId39" Type="http://schemas.openxmlformats.org/officeDocument/2006/relationships/font" Target="fonts/Roboto-italic.fntdata"/><Relationship Id="rId16" Type="http://schemas.openxmlformats.org/officeDocument/2006/relationships/slide" Target="slides/slide10.xml"/><Relationship Id="rId38" Type="http://schemas.openxmlformats.org/officeDocument/2006/relationships/font" Target="fonts/Roboto-bold.fntdata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" name="Google Shape;61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ge84e7ac5a8_0_5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9" name="Google Shape;199;ge84e7ac5a8_0_5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4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ge85ecea5ba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6" name="Google Shape;226;ge85ecea5ba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5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ge85ecea5ba_0_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7" name="Google Shape;237;ge85ecea5ba_0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5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ge85ecea5ba_0_3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7" name="Google Shape;247;ge85ecea5ba_0_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5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ge85ecea5ba_0_4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7" name="Google Shape;257;ge85ecea5ba_0_4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5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ge85ecea5ba_0_5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7" name="Google Shape;267;ge85ecea5ba_0_5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7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ge85ecea5ba_0_7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9" name="Google Shape;279;ge85ecea5ba_0_7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9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ge85ecea5ba_0_9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1" name="Google Shape;291;ge85ecea5ba_0_9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7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ge85ecea5ba_0_9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9" name="Google Shape;299;ge85ecea5ba_0_9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9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ge85ecea5ba_0_1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1" name="Google Shape;311;ge85ecea5ba_0_1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geae711f687_0_16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" name="Google Shape;69;geae711f687_0_16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7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ge85ecea5ba_0_12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9" name="Google Shape;319;ge85ecea5ba_0_1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9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ge85ecea5ba_0_13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1" name="Google Shape;331;ge85ecea5ba_0_1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7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ge85ecea5ba_0_14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9" name="Google Shape;339;ge85ecea5ba_0_1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0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ge85ecea5ba_0_15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2" name="Google Shape;352;ge85ecea5ba_0_15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8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ge85ecea5ba_0_15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0" name="Google Shape;360;ge85ecea5ba_0_15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ge85ecea5ba_0_19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3" name="Google Shape;373;ge85ecea5ba_0_19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9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Google Shape;380;ge85ecea5ba_0_20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1" name="Google Shape;381;ge85ecea5ba_0_20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7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ge85ecea5ba_0_2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9" name="Google Shape;389;ge85ecea5ba_0_2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5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ge85ecea5ba_0_2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7" name="Google Shape;397;ge85ecea5ba_0_2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geae711f687_0_17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" name="Google Shape;78;geae711f687_0_17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geae711f687_0_2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" name="Google Shape;104;geae711f687_0_2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geae711f687_0_23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" name="Google Shape;118;geae711f687_0_2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geae711f687_0_24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" name="Google Shape;130;geae711f687_0_2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geae809597a_0_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2" name="Google Shape;142;geae809597a_0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eae809597a_0_3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5" name="Google Shape;155;geae809597a_0_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ge84e7ac5a8_0_3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9" name="Google Shape;189;ge84e7ac5a8_0_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1524800" y="672606"/>
            <a:ext cx="1081625" cy="1124950"/>
          </a:xfrm>
          <a:custGeom>
            <a:rect b="b" l="l" r="r" t="t"/>
            <a:pathLst>
              <a:path extrusionOk="0" h="44998" w="43265">
                <a:moveTo>
                  <a:pt x="0" y="44998"/>
                </a:moveTo>
                <a:lnTo>
                  <a:pt x="0" y="0"/>
                </a:lnTo>
                <a:lnTo>
                  <a:pt x="43265" y="0"/>
                </a:lnTo>
              </a:path>
            </a:pathLst>
          </a:custGeom>
          <a:noFill/>
          <a:ln cap="flat" cmpd="sng" w="28575">
            <a:solidFill>
              <a:schemeClr val="accent5"/>
            </a:solidFill>
            <a:prstDash val="solid"/>
            <a:miter lim="8000"/>
            <a:headEnd len="sm" w="sm" type="none"/>
            <a:tailEnd len="sm" w="sm" type="none"/>
          </a:ln>
        </p:spPr>
      </p:sp>
      <p:sp>
        <p:nvSpPr>
          <p:cNvPr id="11" name="Google Shape;11;p2"/>
          <p:cNvSpPr/>
          <p:nvPr/>
        </p:nvSpPr>
        <p:spPr>
          <a:xfrm rot="10800000">
            <a:off x="6537563" y="3342925"/>
            <a:ext cx="1081625" cy="1124950"/>
          </a:xfrm>
          <a:custGeom>
            <a:rect b="b" l="l" r="r" t="t"/>
            <a:pathLst>
              <a:path extrusionOk="0" h="44998" w="43265">
                <a:moveTo>
                  <a:pt x="0" y="44998"/>
                </a:moveTo>
                <a:lnTo>
                  <a:pt x="0" y="0"/>
                </a:lnTo>
                <a:lnTo>
                  <a:pt x="43265" y="0"/>
                </a:lnTo>
              </a:path>
            </a:pathLst>
          </a:custGeom>
          <a:noFill/>
          <a:ln cap="flat" cmpd="sng" w="28575">
            <a:solidFill>
              <a:schemeClr val="accent5"/>
            </a:solidFill>
            <a:prstDash val="solid"/>
            <a:miter lim="8000"/>
            <a:headEnd len="sm" w="sm" type="none"/>
            <a:tailEnd len="sm" w="sm" type="none"/>
          </a:ln>
        </p:spPr>
      </p:sp>
      <p:cxnSp>
        <p:nvCxnSpPr>
          <p:cNvPr id="12" name="Google Shape;12;p2"/>
          <p:cNvCxnSpPr/>
          <p:nvPr/>
        </p:nvCxnSpPr>
        <p:spPr>
          <a:xfrm>
            <a:off x="4359602" y="2817464"/>
            <a:ext cx="424800" cy="0"/>
          </a:xfrm>
          <a:prstGeom prst="straightConnector1">
            <a:avLst/>
          </a:prstGeom>
          <a:noFill/>
          <a:ln cap="flat" cmpd="sng" w="38100">
            <a:solidFill>
              <a:schemeClr val="accent4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3" name="Google Shape;13;p2"/>
          <p:cNvSpPr txBox="1"/>
          <p:nvPr>
            <p:ph type="ctrTitle"/>
          </p:nvPr>
        </p:nvSpPr>
        <p:spPr>
          <a:xfrm>
            <a:off x="1680302" y="1188925"/>
            <a:ext cx="5783400" cy="1457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1pPr>
            <a:lvl2pPr lvl="1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/>
        </p:txBody>
      </p:sp>
      <p:sp>
        <p:nvSpPr>
          <p:cNvPr id="14" name="Google Shape;14;p2"/>
          <p:cNvSpPr txBox="1"/>
          <p:nvPr>
            <p:ph idx="1" type="subTitle"/>
          </p:nvPr>
        </p:nvSpPr>
        <p:spPr>
          <a:xfrm>
            <a:off x="1680302" y="3049450"/>
            <a:ext cx="5783400" cy="90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Roboto Slab"/>
              <a:buNone/>
              <a:defRPr sz="2400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Roboto Slab"/>
              <a:buNone/>
              <a:defRPr sz="2400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Roboto Slab"/>
              <a:buNone/>
              <a:defRPr sz="2400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Roboto Slab"/>
              <a:buNone/>
              <a:defRPr sz="2400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Roboto Slab"/>
              <a:buNone/>
              <a:defRPr sz="2400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Roboto Slab"/>
              <a:buNone/>
              <a:defRPr sz="2400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Roboto Slab"/>
              <a:buNone/>
              <a:defRPr sz="2400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Roboto Slab"/>
              <a:buNone/>
              <a:defRPr sz="2400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Roboto Slab"/>
              <a:buNone/>
              <a:defRPr sz="2400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defRPr>
            </a:lvl9pPr>
          </a:lstStyle>
          <a:p/>
        </p:txBody>
      </p:sp>
      <p:sp>
        <p:nvSpPr>
          <p:cNvPr id="15" name="Google Shape;15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52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1"/>
          <p:cNvSpPr/>
          <p:nvPr/>
        </p:nvSpPr>
        <p:spPr>
          <a:xfrm>
            <a:off x="150" y="5076825"/>
            <a:ext cx="9143700" cy="666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4" name="Google Shape;54;p11"/>
          <p:cNvSpPr txBox="1"/>
          <p:nvPr>
            <p:ph hasCustomPrompt="1" type="title"/>
          </p:nvPr>
        </p:nvSpPr>
        <p:spPr>
          <a:xfrm>
            <a:off x="387900" y="1152450"/>
            <a:ext cx="8368200" cy="1538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3000"/>
              <a:buNone/>
              <a:defRPr sz="13000">
                <a:solidFill>
                  <a:schemeClr val="accent5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3000"/>
              <a:buNone/>
              <a:defRPr sz="13000">
                <a:solidFill>
                  <a:schemeClr val="accent5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3000"/>
              <a:buNone/>
              <a:defRPr sz="13000">
                <a:solidFill>
                  <a:schemeClr val="accent5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3000"/>
              <a:buNone/>
              <a:defRPr sz="13000">
                <a:solidFill>
                  <a:schemeClr val="accent5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3000"/>
              <a:buNone/>
              <a:defRPr sz="13000">
                <a:solidFill>
                  <a:schemeClr val="accent5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3000"/>
              <a:buNone/>
              <a:defRPr sz="13000">
                <a:solidFill>
                  <a:schemeClr val="accent5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3000"/>
              <a:buNone/>
              <a:defRPr sz="13000">
                <a:solidFill>
                  <a:schemeClr val="accent5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3000"/>
              <a:buNone/>
              <a:defRPr sz="13000">
                <a:solidFill>
                  <a:schemeClr val="accent5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3000"/>
              <a:buNone/>
              <a:defRPr sz="13000">
                <a:solidFill>
                  <a:schemeClr val="accent5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5" name="Google Shape;55;p11"/>
          <p:cNvSpPr txBox="1"/>
          <p:nvPr>
            <p:ph idx="1" type="body"/>
          </p:nvPr>
        </p:nvSpPr>
        <p:spPr>
          <a:xfrm>
            <a:off x="387900" y="2919450"/>
            <a:ext cx="8368200" cy="1071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56" name="Google Shape;56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" name="Google Shape;17;p3"/>
          <p:cNvCxnSpPr/>
          <p:nvPr/>
        </p:nvCxnSpPr>
        <p:spPr>
          <a:xfrm>
            <a:off x="4359602" y="2817464"/>
            <a:ext cx="424800" cy="0"/>
          </a:xfrm>
          <a:prstGeom prst="straightConnector1">
            <a:avLst/>
          </a:prstGeom>
          <a:noFill/>
          <a:ln cap="flat" cmpd="sng" w="38100">
            <a:solidFill>
              <a:schemeClr val="accent4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8" name="Google Shape;18;p3"/>
          <p:cNvSpPr txBox="1"/>
          <p:nvPr>
            <p:ph type="title"/>
          </p:nvPr>
        </p:nvSpPr>
        <p:spPr>
          <a:xfrm>
            <a:off x="480750" y="1764950"/>
            <a:ext cx="8222100" cy="907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19" name="Google Shape;19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1" name="Google Shape;21;p4"/>
          <p:cNvCxnSpPr/>
          <p:nvPr/>
        </p:nvCxnSpPr>
        <p:spPr>
          <a:xfrm>
            <a:off x="492563" y="1260284"/>
            <a:ext cx="424800" cy="0"/>
          </a:xfrm>
          <a:prstGeom prst="straightConnector1">
            <a:avLst/>
          </a:prstGeom>
          <a:noFill/>
          <a:ln cap="flat" cmpd="sng" w="38100">
            <a:solidFill>
              <a:schemeClr val="accent4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22" name="Google Shape;22;p4"/>
          <p:cNvSpPr txBox="1"/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23" name="Google Shape;23;p4"/>
          <p:cNvSpPr txBox="1"/>
          <p:nvPr>
            <p:ph idx="1" type="body"/>
          </p:nvPr>
        </p:nvSpPr>
        <p:spPr>
          <a:xfrm>
            <a:off x="387900" y="1489824"/>
            <a:ext cx="8368200" cy="307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4" name="Google Shape;24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6" name="Google Shape;26;p5"/>
          <p:cNvCxnSpPr/>
          <p:nvPr/>
        </p:nvCxnSpPr>
        <p:spPr>
          <a:xfrm>
            <a:off x="492563" y="1260284"/>
            <a:ext cx="424800" cy="0"/>
          </a:xfrm>
          <a:prstGeom prst="straightConnector1">
            <a:avLst/>
          </a:prstGeom>
          <a:noFill/>
          <a:ln cap="flat" cmpd="sng" w="38100">
            <a:solidFill>
              <a:schemeClr val="accent4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27" name="Google Shape;27;p5"/>
          <p:cNvSpPr txBox="1"/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28" name="Google Shape;28;p5"/>
          <p:cNvSpPr txBox="1"/>
          <p:nvPr>
            <p:ph idx="1" type="body"/>
          </p:nvPr>
        </p:nvSpPr>
        <p:spPr>
          <a:xfrm>
            <a:off x="387900" y="1489825"/>
            <a:ext cx="3999900" cy="307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9" name="Google Shape;29;p5"/>
          <p:cNvSpPr txBox="1"/>
          <p:nvPr>
            <p:ph idx="2" type="body"/>
          </p:nvPr>
        </p:nvSpPr>
        <p:spPr>
          <a:xfrm>
            <a:off x="4756200" y="1489825"/>
            <a:ext cx="3999900" cy="307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0" name="Google Shape;30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6"/>
          <p:cNvSpPr txBox="1"/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33" name="Google Shape;33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34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5" name="Google Shape;35;p7"/>
          <p:cNvCxnSpPr/>
          <p:nvPr/>
        </p:nvCxnSpPr>
        <p:spPr>
          <a:xfrm>
            <a:off x="489218" y="1412277"/>
            <a:ext cx="331500" cy="0"/>
          </a:xfrm>
          <a:prstGeom prst="straightConnector1">
            <a:avLst/>
          </a:prstGeom>
          <a:noFill/>
          <a:ln cap="flat" cmpd="sng" w="38100">
            <a:solidFill>
              <a:schemeClr val="accent4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36" name="Google Shape;36;p7"/>
          <p:cNvSpPr txBox="1"/>
          <p:nvPr>
            <p:ph type="title"/>
          </p:nvPr>
        </p:nvSpPr>
        <p:spPr>
          <a:xfrm>
            <a:off x="3879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7" name="Google Shape;37;p7"/>
          <p:cNvSpPr txBox="1"/>
          <p:nvPr>
            <p:ph idx="1" type="body"/>
          </p:nvPr>
        </p:nvSpPr>
        <p:spPr>
          <a:xfrm>
            <a:off x="387900" y="1594025"/>
            <a:ext cx="2808000" cy="268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8" name="Google Shape;38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9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8"/>
          <p:cNvSpPr txBox="1"/>
          <p:nvPr>
            <p:ph type="title"/>
          </p:nvPr>
        </p:nvSpPr>
        <p:spPr>
          <a:xfrm>
            <a:off x="490250" y="526350"/>
            <a:ext cx="56187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41" name="Google Shape;41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42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9"/>
          <p:cNvSpPr/>
          <p:nvPr/>
        </p:nvSpPr>
        <p:spPr>
          <a:xfrm>
            <a:off x="4572000" y="-75"/>
            <a:ext cx="4572000" cy="5143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44" name="Google Shape;44;p9"/>
          <p:cNvCxnSpPr/>
          <p:nvPr/>
        </p:nvCxnSpPr>
        <p:spPr>
          <a:xfrm>
            <a:off x="5029675" y="4495503"/>
            <a:ext cx="540900" cy="0"/>
          </a:xfrm>
          <a:prstGeom prst="straightConnector1">
            <a:avLst/>
          </a:prstGeom>
          <a:noFill/>
          <a:ln cap="flat" cmpd="sng" w="38100">
            <a:solidFill>
              <a:schemeClr val="accent5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45" name="Google Shape;45;p9"/>
          <p:cNvSpPr txBox="1"/>
          <p:nvPr>
            <p:ph type="title"/>
          </p:nvPr>
        </p:nvSpPr>
        <p:spPr>
          <a:xfrm>
            <a:off x="265500" y="1209075"/>
            <a:ext cx="4045200" cy="1506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9pPr>
          </a:lstStyle>
          <a:p/>
        </p:txBody>
      </p:sp>
      <p:sp>
        <p:nvSpPr>
          <p:cNvPr id="46" name="Google Shape;46;p9"/>
          <p:cNvSpPr txBox="1"/>
          <p:nvPr>
            <p:ph idx="1" type="subTitle"/>
          </p:nvPr>
        </p:nvSpPr>
        <p:spPr>
          <a:xfrm>
            <a:off x="265500" y="2769001"/>
            <a:ext cx="4045200" cy="134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100"/>
              <a:buNone/>
              <a:defRPr sz="2100">
                <a:solidFill>
                  <a:schemeClr val="accent5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100"/>
              <a:buNone/>
              <a:defRPr sz="2100">
                <a:solidFill>
                  <a:schemeClr val="accent5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100"/>
              <a:buNone/>
              <a:defRPr sz="2100">
                <a:solidFill>
                  <a:schemeClr val="accent5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100"/>
              <a:buNone/>
              <a:defRPr sz="2100">
                <a:solidFill>
                  <a:schemeClr val="accent5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100"/>
              <a:buNone/>
              <a:defRPr sz="2100">
                <a:solidFill>
                  <a:schemeClr val="accent5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100"/>
              <a:buNone/>
              <a:defRPr sz="2100">
                <a:solidFill>
                  <a:schemeClr val="accent5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100"/>
              <a:buNone/>
              <a:defRPr sz="2100">
                <a:solidFill>
                  <a:schemeClr val="accent5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100"/>
              <a:buNone/>
              <a:defRPr sz="2100">
                <a:solidFill>
                  <a:schemeClr val="accent5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100"/>
              <a:buNone/>
              <a:defRPr sz="2100">
                <a:solidFill>
                  <a:schemeClr val="accent5"/>
                </a:solidFill>
              </a:defRPr>
            </a:lvl9pPr>
          </a:lstStyle>
          <a:p/>
        </p:txBody>
      </p:sp>
      <p:sp>
        <p:nvSpPr>
          <p:cNvPr id="47" name="Google Shape;47;p9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8" name="Google Shape;48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0"/>
          <p:cNvSpPr txBox="1"/>
          <p:nvPr>
            <p:ph idx="1" type="body"/>
          </p:nvPr>
        </p:nvSpPr>
        <p:spPr>
          <a:xfrm>
            <a:off x="319500" y="4233725"/>
            <a:ext cx="5998800" cy="598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Roboto Slab"/>
              <a:buNone/>
              <a:defRPr>
                <a:latin typeface="Roboto Slab"/>
                <a:ea typeface="Roboto Slab"/>
                <a:cs typeface="Roboto Slab"/>
                <a:sym typeface="Roboto Slab"/>
              </a:defRPr>
            </a:lvl1pPr>
          </a:lstStyle>
          <a:p/>
        </p:txBody>
      </p:sp>
      <p:sp>
        <p:nvSpPr>
          <p:cNvPr id="51" name="Google Shape;51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marina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 Slab"/>
              <a:buNone/>
              <a:defRPr sz="3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 Slab"/>
              <a:buNone/>
              <a:defRPr sz="3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 Slab"/>
              <a:buNone/>
              <a:defRPr sz="3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 Slab"/>
              <a:buNone/>
              <a:defRPr sz="3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 Slab"/>
              <a:buNone/>
              <a:defRPr sz="3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 Slab"/>
              <a:buNone/>
              <a:defRPr sz="3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 Slab"/>
              <a:buNone/>
              <a:defRPr sz="3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 Slab"/>
              <a:buNone/>
              <a:defRPr sz="3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 Slab"/>
              <a:buNone/>
              <a:defRPr sz="3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87900" y="1489824"/>
            <a:ext cx="8368200" cy="307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Char char="●"/>
              <a:def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r">
              <a:buNone/>
              <a:defRPr sz="1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algn="r">
              <a:buNone/>
              <a:defRPr sz="1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algn="r">
              <a:buNone/>
              <a:defRPr sz="1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algn="r">
              <a:buNone/>
              <a:defRPr sz="1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algn="r">
              <a:buNone/>
              <a:defRPr sz="1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algn="r">
              <a:buNone/>
              <a:defRPr sz="1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algn="r">
              <a:buNone/>
              <a:defRPr sz="1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algn="r">
              <a:buNone/>
              <a:defRPr sz="1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5.png"/><Relationship Id="rId4" Type="http://schemas.openxmlformats.org/officeDocument/2006/relationships/image" Target="../media/image26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1.png"/><Relationship Id="rId4" Type="http://schemas.openxmlformats.org/officeDocument/2006/relationships/image" Target="../media/image1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6.png"/><Relationship Id="rId4" Type="http://schemas.openxmlformats.org/officeDocument/2006/relationships/image" Target="../media/image7.png"/><Relationship Id="rId5" Type="http://schemas.openxmlformats.org/officeDocument/2006/relationships/image" Target="../media/image1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3.png"/><Relationship Id="rId4" Type="http://schemas.openxmlformats.org/officeDocument/2006/relationships/image" Target="../media/image10.png"/><Relationship Id="rId5" Type="http://schemas.openxmlformats.org/officeDocument/2006/relationships/image" Target="../media/image1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8.png"/><Relationship Id="rId4" Type="http://schemas.openxmlformats.org/officeDocument/2006/relationships/image" Target="../media/image2.png"/><Relationship Id="rId5" Type="http://schemas.openxmlformats.org/officeDocument/2006/relationships/image" Target="../media/image1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4.png"/><Relationship Id="rId4" Type="http://schemas.openxmlformats.org/officeDocument/2006/relationships/image" Target="../media/image1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2.png"/><Relationship Id="rId4" Type="http://schemas.openxmlformats.org/officeDocument/2006/relationships/image" Target="../media/image1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2.png"/><Relationship Id="rId4" Type="http://schemas.openxmlformats.org/officeDocument/2006/relationships/image" Target="../media/image1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15.png"/><Relationship Id="rId4" Type="http://schemas.openxmlformats.org/officeDocument/2006/relationships/image" Target="../media/image1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19.png"/><Relationship Id="rId4" Type="http://schemas.openxmlformats.org/officeDocument/2006/relationships/image" Target="../media/image1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23.png"/><Relationship Id="rId4" Type="http://schemas.openxmlformats.org/officeDocument/2006/relationships/image" Target="../media/image1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1.png"/><Relationship Id="rId4" Type="http://schemas.openxmlformats.org/officeDocument/2006/relationships/image" Target="../media/image17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1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1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1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21.png"/><Relationship Id="rId4" Type="http://schemas.openxmlformats.org/officeDocument/2006/relationships/image" Target="../media/image20.png"/><Relationship Id="rId5" Type="http://schemas.openxmlformats.org/officeDocument/2006/relationships/image" Target="../media/image18.png"/><Relationship Id="rId6" Type="http://schemas.openxmlformats.org/officeDocument/2006/relationships/image" Target="../media/image1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1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4.png"/><Relationship Id="rId4" Type="http://schemas.openxmlformats.org/officeDocument/2006/relationships/image" Target="../media/image4.png"/><Relationship Id="rId5" Type="http://schemas.openxmlformats.org/officeDocument/2006/relationships/image" Target="../media/image9.png"/><Relationship Id="rId6" Type="http://schemas.openxmlformats.org/officeDocument/2006/relationships/image" Target="../media/image1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3"/>
          <p:cNvSpPr txBox="1"/>
          <p:nvPr>
            <p:ph type="ctrTitle"/>
          </p:nvPr>
        </p:nvSpPr>
        <p:spPr>
          <a:xfrm>
            <a:off x="1356450" y="644250"/>
            <a:ext cx="6431100" cy="19275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79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300"/>
              <a:t>Reforming Property Taxes in Oregon</a:t>
            </a:r>
            <a:endParaRPr b="1" sz="4300"/>
          </a:p>
          <a:p>
            <a:pPr indent="0" lvl="0" marL="0" rtl="0" algn="ctr">
              <a:lnSpc>
                <a:spcPct val="79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/>
          </a:p>
          <a:p>
            <a:pPr indent="0" lvl="0" marL="0" rtl="0" algn="ctr">
              <a:lnSpc>
                <a:spcPct val="79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/>
              <a:t>A proposal to adopt land value taxation</a:t>
            </a:r>
            <a:endParaRPr sz="2600"/>
          </a:p>
        </p:txBody>
      </p:sp>
      <p:sp>
        <p:nvSpPr>
          <p:cNvPr id="64" name="Google Shape;64;p13"/>
          <p:cNvSpPr txBox="1"/>
          <p:nvPr>
            <p:ph idx="1" type="subTitle"/>
          </p:nvPr>
        </p:nvSpPr>
        <p:spPr>
          <a:xfrm>
            <a:off x="2136750" y="3038125"/>
            <a:ext cx="4870500" cy="1162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88"/>
              <a:buNone/>
            </a:pPr>
            <a:r>
              <a:rPr lang="en" sz="1900"/>
              <a:t>Prepared by </a:t>
            </a:r>
            <a:endParaRPr sz="1900"/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88"/>
              <a:buNone/>
            </a:pPr>
            <a:r>
              <a:rPr lang="en" sz="2200"/>
              <a:t>Tom Gihring &amp; Kris Nelson </a:t>
            </a:r>
            <a:endParaRPr sz="2200"/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88"/>
              <a:buNone/>
            </a:pPr>
            <a:r>
              <a:rPr b="1" lang="en" sz="1900"/>
              <a:t>Common Ground OR-WA</a:t>
            </a:r>
            <a:endParaRPr b="1" sz="1900"/>
          </a:p>
        </p:txBody>
      </p:sp>
      <p:sp>
        <p:nvSpPr>
          <p:cNvPr id="65" name="Google Shape;65;p13"/>
          <p:cNvSpPr/>
          <p:nvPr/>
        </p:nvSpPr>
        <p:spPr>
          <a:xfrm>
            <a:off x="50950" y="2902950"/>
            <a:ext cx="2272500" cy="2153700"/>
          </a:xfrm>
          <a:prstGeom prst="ellipse">
            <a:avLst/>
          </a:prstGeom>
          <a:solidFill>
            <a:schemeClr val="dk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  <a:effectLst>
            <a:outerShdw blurRad="271463" rotWithShape="0" algn="bl" dir="21540000" dist="171450">
              <a:srgbClr val="000000">
                <a:alpha val="27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66" name="Google Shape;66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5307" y="3508000"/>
            <a:ext cx="2083800" cy="943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0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22"/>
          <p:cNvSpPr txBox="1"/>
          <p:nvPr>
            <p:ph type="title"/>
          </p:nvPr>
        </p:nvSpPr>
        <p:spPr>
          <a:xfrm>
            <a:off x="0" y="26925"/>
            <a:ext cx="9144000" cy="5958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b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Why Can’t Measure 5 limitations coexist with LVT? </a:t>
            </a:r>
            <a:endParaRPr b="1"/>
          </a:p>
        </p:txBody>
      </p:sp>
      <p:sp>
        <p:nvSpPr>
          <p:cNvPr id="202" name="Google Shape;202;p22"/>
          <p:cNvSpPr txBox="1"/>
          <p:nvPr/>
        </p:nvSpPr>
        <p:spPr>
          <a:xfrm>
            <a:off x="5477675" y="1200675"/>
            <a:ext cx="2961300" cy="129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When the building tax rate is reduced, the land tax rate must rise to achieve revenue neutrality.</a:t>
            </a:r>
            <a:endParaRPr sz="18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03" name="Google Shape;203;p22"/>
          <p:cNvSpPr txBox="1"/>
          <p:nvPr/>
        </p:nvSpPr>
        <p:spPr>
          <a:xfrm>
            <a:off x="3771113" y="3069850"/>
            <a:ext cx="1396800" cy="5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300" u="sng">
                <a:solidFill>
                  <a:schemeClr val="dk1"/>
                </a:solidFill>
              </a:rPr>
              <a:t>Example</a:t>
            </a:r>
            <a:endParaRPr b="1" sz="2300" u="sng">
              <a:solidFill>
                <a:schemeClr val="dk1"/>
              </a:solidFill>
            </a:endParaRPr>
          </a:p>
        </p:txBody>
      </p:sp>
      <p:sp>
        <p:nvSpPr>
          <p:cNvPr id="204" name="Google Shape;204;p22"/>
          <p:cNvSpPr txBox="1"/>
          <p:nvPr/>
        </p:nvSpPr>
        <p:spPr>
          <a:xfrm>
            <a:off x="240950" y="3101813"/>
            <a:ext cx="35331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dk1"/>
                </a:solidFill>
              </a:rPr>
              <a:t>Conventional </a:t>
            </a:r>
            <a:endParaRPr b="1" sz="1800">
              <a:solidFill>
                <a:schemeClr val="dk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dk1"/>
                </a:solidFill>
              </a:rPr>
              <a:t>Property Tax</a:t>
            </a:r>
            <a:endParaRPr b="1" sz="1800">
              <a:solidFill>
                <a:schemeClr val="dk1"/>
              </a:solidFill>
            </a:endParaRPr>
          </a:p>
        </p:txBody>
      </p:sp>
      <p:sp>
        <p:nvSpPr>
          <p:cNvPr id="205" name="Google Shape;205;p22"/>
          <p:cNvSpPr txBox="1"/>
          <p:nvPr/>
        </p:nvSpPr>
        <p:spPr>
          <a:xfrm>
            <a:off x="5120825" y="3101813"/>
            <a:ext cx="35331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dk1"/>
                </a:solidFill>
              </a:rPr>
              <a:t>Two-Rate</a:t>
            </a:r>
            <a:r>
              <a:rPr b="1" lang="en" sz="1800">
                <a:solidFill>
                  <a:schemeClr val="dk1"/>
                </a:solidFill>
              </a:rPr>
              <a:t> </a:t>
            </a:r>
            <a:endParaRPr b="1" sz="1800">
              <a:solidFill>
                <a:schemeClr val="dk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dk1"/>
                </a:solidFill>
              </a:rPr>
              <a:t>Property Tax</a:t>
            </a:r>
            <a:endParaRPr b="1" sz="1800">
              <a:solidFill>
                <a:schemeClr val="dk1"/>
              </a:solidFill>
            </a:endParaRPr>
          </a:p>
        </p:txBody>
      </p:sp>
      <p:sp>
        <p:nvSpPr>
          <p:cNvPr id="206" name="Google Shape;206;p22"/>
          <p:cNvSpPr/>
          <p:nvPr/>
        </p:nvSpPr>
        <p:spPr>
          <a:xfrm>
            <a:off x="1505450" y="3959188"/>
            <a:ext cx="1004100" cy="524700"/>
          </a:xfrm>
          <a:prstGeom prst="roundRect">
            <a:avLst>
              <a:gd fmla="val 16667" name="adj"/>
            </a:avLst>
          </a:prstGeom>
          <a:solidFill>
            <a:schemeClr val="accent5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7" name="Google Shape;207;p22"/>
          <p:cNvSpPr txBox="1"/>
          <p:nvPr/>
        </p:nvSpPr>
        <p:spPr>
          <a:xfrm>
            <a:off x="1656650" y="3906350"/>
            <a:ext cx="701700" cy="6465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5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Tax</a:t>
            </a:r>
            <a:endParaRPr b="1" sz="15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5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Rate</a:t>
            </a:r>
            <a:endParaRPr b="1" sz="15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08" name="Google Shape;208;p22"/>
          <p:cNvSpPr/>
          <p:nvPr/>
        </p:nvSpPr>
        <p:spPr>
          <a:xfrm>
            <a:off x="5635475" y="4359788"/>
            <a:ext cx="1004100" cy="524700"/>
          </a:xfrm>
          <a:prstGeom prst="roundRect">
            <a:avLst>
              <a:gd fmla="val 16667" name="adj"/>
            </a:avLst>
          </a:prstGeom>
          <a:solidFill>
            <a:schemeClr val="accent5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9" name="Google Shape;209;p22"/>
          <p:cNvSpPr txBox="1"/>
          <p:nvPr/>
        </p:nvSpPr>
        <p:spPr>
          <a:xfrm>
            <a:off x="5635475" y="4298913"/>
            <a:ext cx="1004100" cy="6465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5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Bldg.</a:t>
            </a:r>
            <a:r>
              <a:rPr b="1" lang="en" sz="15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Tax</a:t>
            </a:r>
            <a:endParaRPr b="1" sz="15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5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Rate</a:t>
            </a:r>
            <a:endParaRPr b="1" sz="15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10" name="Google Shape;210;p22"/>
          <p:cNvSpPr/>
          <p:nvPr/>
        </p:nvSpPr>
        <p:spPr>
          <a:xfrm>
            <a:off x="5635475" y="3779113"/>
            <a:ext cx="1004100" cy="524700"/>
          </a:xfrm>
          <a:prstGeom prst="roundRect">
            <a:avLst>
              <a:gd fmla="val 16667" name="adj"/>
            </a:avLst>
          </a:prstGeom>
          <a:solidFill>
            <a:schemeClr val="accent5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1" name="Google Shape;211;p22"/>
          <p:cNvSpPr txBox="1"/>
          <p:nvPr/>
        </p:nvSpPr>
        <p:spPr>
          <a:xfrm>
            <a:off x="5635475" y="3718238"/>
            <a:ext cx="1004100" cy="6465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5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Land Tax</a:t>
            </a:r>
            <a:endParaRPr b="1" sz="15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5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Rate</a:t>
            </a:r>
            <a:endParaRPr b="1" sz="15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12" name="Google Shape;212;p22"/>
          <p:cNvSpPr/>
          <p:nvPr/>
        </p:nvSpPr>
        <p:spPr>
          <a:xfrm>
            <a:off x="2587563" y="4094450"/>
            <a:ext cx="354000" cy="270300"/>
          </a:xfrm>
          <a:prstGeom prst="mathEqual">
            <a:avLst>
              <a:gd fmla="val 23520" name="adj1"/>
              <a:gd fmla="val 11760" name="adj2"/>
            </a:avLst>
          </a:prstGeom>
          <a:solidFill>
            <a:schemeClr val="accent5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3" name="Google Shape;213;p22"/>
          <p:cNvSpPr txBox="1"/>
          <p:nvPr/>
        </p:nvSpPr>
        <p:spPr>
          <a:xfrm>
            <a:off x="2812813" y="3998750"/>
            <a:ext cx="8886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dk1"/>
                </a:solidFill>
              </a:rPr>
              <a:t>13.89</a:t>
            </a:r>
            <a:endParaRPr/>
          </a:p>
        </p:txBody>
      </p:sp>
      <p:sp>
        <p:nvSpPr>
          <p:cNvPr id="214" name="Google Shape;214;p22"/>
          <p:cNvSpPr/>
          <p:nvPr/>
        </p:nvSpPr>
        <p:spPr>
          <a:xfrm>
            <a:off x="6710388" y="3906338"/>
            <a:ext cx="354000" cy="270300"/>
          </a:xfrm>
          <a:prstGeom prst="mathEqual">
            <a:avLst>
              <a:gd fmla="val 23520" name="adj1"/>
              <a:gd fmla="val 11760" name="adj2"/>
            </a:avLst>
          </a:prstGeom>
          <a:solidFill>
            <a:schemeClr val="accent5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5" name="Google Shape;215;p22"/>
          <p:cNvSpPr txBox="1"/>
          <p:nvPr/>
        </p:nvSpPr>
        <p:spPr>
          <a:xfrm>
            <a:off x="6935638" y="3810638"/>
            <a:ext cx="8886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dk1"/>
                </a:solidFill>
              </a:rPr>
              <a:t>26.76 </a:t>
            </a:r>
            <a:endParaRPr/>
          </a:p>
        </p:txBody>
      </p:sp>
      <p:sp>
        <p:nvSpPr>
          <p:cNvPr id="216" name="Google Shape;216;p22"/>
          <p:cNvSpPr/>
          <p:nvPr/>
        </p:nvSpPr>
        <p:spPr>
          <a:xfrm>
            <a:off x="6710388" y="4487013"/>
            <a:ext cx="354000" cy="270300"/>
          </a:xfrm>
          <a:prstGeom prst="mathEqual">
            <a:avLst>
              <a:gd fmla="val 23520" name="adj1"/>
              <a:gd fmla="val 11760" name="adj2"/>
            </a:avLst>
          </a:prstGeom>
          <a:solidFill>
            <a:schemeClr val="accent5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7" name="Google Shape;217;p22"/>
          <p:cNvSpPr txBox="1"/>
          <p:nvPr/>
        </p:nvSpPr>
        <p:spPr>
          <a:xfrm>
            <a:off x="6890588" y="4391313"/>
            <a:ext cx="8886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dk1"/>
                </a:solidFill>
              </a:rPr>
              <a:t>8.92</a:t>
            </a:r>
            <a:endParaRPr/>
          </a:p>
        </p:txBody>
      </p:sp>
      <p:cxnSp>
        <p:nvCxnSpPr>
          <p:cNvPr id="218" name="Google Shape;218;p22"/>
          <p:cNvCxnSpPr>
            <a:stCxn id="213" idx="3"/>
          </p:cNvCxnSpPr>
          <p:nvPr/>
        </p:nvCxnSpPr>
        <p:spPr>
          <a:xfrm flipH="1" rot="10800000">
            <a:off x="3701413" y="4068200"/>
            <a:ext cx="1802400" cy="161400"/>
          </a:xfrm>
          <a:prstGeom prst="straightConnector1">
            <a:avLst/>
          </a:prstGeom>
          <a:noFill/>
          <a:ln cap="flat" cmpd="sng" w="28575">
            <a:solidFill>
              <a:schemeClr val="accent5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219" name="Google Shape;219;p22"/>
          <p:cNvCxnSpPr>
            <a:stCxn id="213" idx="3"/>
          </p:cNvCxnSpPr>
          <p:nvPr/>
        </p:nvCxnSpPr>
        <p:spPr>
          <a:xfrm>
            <a:off x="3701413" y="4229600"/>
            <a:ext cx="1809000" cy="417900"/>
          </a:xfrm>
          <a:prstGeom prst="straightConnector1">
            <a:avLst/>
          </a:prstGeom>
          <a:noFill/>
          <a:ln cap="flat" cmpd="sng" w="28575">
            <a:solidFill>
              <a:schemeClr val="accent5"/>
            </a:solidFill>
            <a:prstDash val="solid"/>
            <a:round/>
            <a:headEnd len="med" w="med" type="none"/>
            <a:tailEnd len="med" w="med" type="triangle"/>
          </a:ln>
        </p:spPr>
      </p:cxnSp>
      <p:pic>
        <p:nvPicPr>
          <p:cNvPr id="220" name="Google Shape;220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946562" y="3746187"/>
            <a:ext cx="595850" cy="595850"/>
          </a:xfrm>
          <a:prstGeom prst="rect">
            <a:avLst/>
          </a:prstGeom>
          <a:noFill/>
          <a:ln>
            <a:noFill/>
          </a:ln>
        </p:spPr>
      </p:pic>
      <p:sp>
        <p:nvSpPr>
          <p:cNvPr id="221" name="Google Shape;221;p22"/>
          <p:cNvSpPr txBox="1"/>
          <p:nvPr/>
        </p:nvSpPr>
        <p:spPr>
          <a:xfrm>
            <a:off x="7856413" y="4272338"/>
            <a:ext cx="10788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This rate exceeds M-5 limits.</a:t>
            </a:r>
            <a:endParaRPr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22" name="Google Shape;222;p22" title="Points scored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74288" y="654700"/>
            <a:ext cx="4365672" cy="2447125"/>
          </a:xfrm>
          <a:prstGeom prst="rect">
            <a:avLst/>
          </a:prstGeom>
          <a:noFill/>
          <a:ln cap="flat" cmpd="sng" w="2857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sp>
        <p:nvSpPr>
          <p:cNvPr id="223" name="Google Shape;223;p22"/>
          <p:cNvSpPr/>
          <p:nvPr/>
        </p:nvSpPr>
        <p:spPr>
          <a:xfrm>
            <a:off x="7721250" y="3937425"/>
            <a:ext cx="225300" cy="1923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CC0000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7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23"/>
          <p:cNvSpPr/>
          <p:nvPr/>
        </p:nvSpPr>
        <p:spPr>
          <a:xfrm>
            <a:off x="321300" y="3192000"/>
            <a:ext cx="1255200" cy="905400"/>
          </a:xfrm>
          <a:prstGeom prst="round2DiagRect">
            <a:avLst>
              <a:gd fmla="val 16667" name="adj1"/>
              <a:gd fmla="val 0" name="adj2"/>
            </a:avLst>
          </a:prstGeom>
          <a:solidFill>
            <a:schemeClr val="dk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9" name="Google Shape;229;p23"/>
          <p:cNvSpPr txBox="1"/>
          <p:nvPr>
            <p:ph type="title"/>
          </p:nvPr>
        </p:nvSpPr>
        <p:spPr>
          <a:xfrm>
            <a:off x="387775" y="366500"/>
            <a:ext cx="8368200" cy="6861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Principle of Progressive Taxation</a:t>
            </a:r>
            <a:endParaRPr b="1"/>
          </a:p>
        </p:txBody>
      </p:sp>
      <p:sp>
        <p:nvSpPr>
          <p:cNvPr id="230" name="Google Shape;230;p23"/>
          <p:cNvSpPr txBox="1"/>
          <p:nvPr>
            <p:ph idx="1" type="body"/>
          </p:nvPr>
        </p:nvSpPr>
        <p:spPr>
          <a:xfrm>
            <a:off x="701125" y="1078350"/>
            <a:ext cx="7834500" cy="1725300"/>
          </a:xfrm>
          <a:prstGeom prst="rect">
            <a:avLst/>
          </a:prstGeom>
          <a:solidFill>
            <a:schemeClr val="accent5"/>
          </a:solidFill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rmAutofit fontScale="25000" lnSpcReduction="2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021"/>
              <a:t>Oregon’s attempt to limit the growth in property tax assessments in 1993 resulted in unintended consequences</a:t>
            </a:r>
            <a:endParaRPr sz="9021"/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021"/>
              <a:t>&gt; Continuous revenue shortfalls </a:t>
            </a:r>
            <a:endParaRPr sz="9021"/>
          </a:p>
          <a:p>
            <a:pPr indent="45720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021"/>
              <a:t>&gt; Increasing disparity between market &amp; taxable values </a:t>
            </a:r>
            <a:endParaRPr sz="9021"/>
          </a:p>
          <a:p>
            <a:pPr indent="45720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021"/>
              <a:t>&gt; Unequal treatment of taxpayers</a:t>
            </a:r>
            <a:endParaRPr i="1" sz="8221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621"/>
          </a:p>
          <a:p>
            <a:pPr indent="0" lvl="0" marL="457200" rtl="0" algn="ctr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sp>
        <p:nvSpPr>
          <p:cNvPr id="231" name="Google Shape;231;p23"/>
          <p:cNvSpPr txBox="1"/>
          <p:nvPr/>
        </p:nvSpPr>
        <p:spPr>
          <a:xfrm>
            <a:off x="1737475" y="2925900"/>
            <a:ext cx="5961000" cy="220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A Study by the Northwest Economic Research Center at Portland State University found that by 2019 tax burdens had shifted from high value areas where land values grew rapidly – to low income communities where land values grew more slowly. </a:t>
            </a:r>
            <a:endParaRPr sz="18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b="1" lang="en"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Link:</a:t>
            </a:r>
            <a:r>
              <a:rPr lang="en"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pdxscholar.library.pdx.edu/nerc_pub/14</a:t>
            </a:r>
            <a:endParaRPr sz="18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32" name="Google Shape;232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0488" y="2993325"/>
            <a:ext cx="1196825" cy="1196825"/>
          </a:xfrm>
          <a:prstGeom prst="rect">
            <a:avLst/>
          </a:prstGeom>
          <a:noFill/>
          <a:ln>
            <a:noFill/>
          </a:ln>
        </p:spPr>
      </p:pic>
      <p:sp>
        <p:nvSpPr>
          <p:cNvPr id="233" name="Google Shape;233;p23"/>
          <p:cNvSpPr/>
          <p:nvPr/>
        </p:nvSpPr>
        <p:spPr>
          <a:xfrm>
            <a:off x="8078350" y="4114475"/>
            <a:ext cx="1004100" cy="942300"/>
          </a:xfrm>
          <a:prstGeom prst="ellipse">
            <a:avLst/>
          </a:prstGeom>
          <a:solidFill>
            <a:schemeClr val="dk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  <a:effectLst>
            <a:outerShdw blurRad="271463" rotWithShape="0" algn="bl" dist="57150">
              <a:srgbClr val="000000">
                <a:alpha val="75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34" name="Google Shape;234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146222" y="4382136"/>
            <a:ext cx="868408" cy="40675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8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24"/>
          <p:cNvSpPr txBox="1"/>
          <p:nvPr>
            <p:ph type="title"/>
          </p:nvPr>
        </p:nvSpPr>
        <p:spPr>
          <a:xfrm>
            <a:off x="387900" y="325175"/>
            <a:ext cx="8368200" cy="9798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b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Consider Salem City parcels following 6 years of MAV* assessments: </a:t>
            </a:r>
            <a:endParaRPr b="1"/>
          </a:p>
        </p:txBody>
      </p:sp>
      <p:sp>
        <p:nvSpPr>
          <p:cNvPr id="240" name="Google Shape;240;p24"/>
          <p:cNvSpPr txBox="1"/>
          <p:nvPr/>
        </p:nvSpPr>
        <p:spPr>
          <a:xfrm>
            <a:off x="387900" y="1342300"/>
            <a:ext cx="83682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Taxes on…</a:t>
            </a:r>
            <a:endParaRPr sz="18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41" name="Google Shape;241;p24"/>
          <p:cNvSpPr txBox="1"/>
          <p:nvPr/>
        </p:nvSpPr>
        <p:spPr>
          <a:xfrm>
            <a:off x="501550" y="1747850"/>
            <a:ext cx="8046900" cy="1354500"/>
          </a:xfrm>
          <a:prstGeom prst="rect">
            <a:avLst/>
          </a:prstGeom>
          <a:solidFill>
            <a:schemeClr val="accent5"/>
          </a:solidFill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9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Multifamily apartments </a:t>
            </a:r>
            <a:r>
              <a:rPr lang="en" sz="19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				</a:t>
            </a:r>
            <a:r>
              <a:rPr b="1" lang="en" sz="1900">
                <a:solidFill>
                  <a:srgbClr val="CC0000"/>
                </a:solidFill>
                <a:latin typeface="Roboto"/>
                <a:ea typeface="Roboto"/>
                <a:cs typeface="Roboto"/>
                <a:sym typeface="Roboto"/>
              </a:rPr>
              <a:t>increased</a:t>
            </a:r>
            <a:r>
              <a:rPr lang="en" sz="19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by 			</a:t>
            </a:r>
            <a:r>
              <a:rPr b="1" lang="en" sz="19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11.8%</a:t>
            </a:r>
            <a:r>
              <a:rPr lang="en" sz="19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endParaRPr sz="19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9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Retail stores &amp; offices</a:t>
            </a:r>
            <a:r>
              <a:rPr lang="en" sz="19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					</a:t>
            </a:r>
            <a:r>
              <a:rPr b="1" lang="en" sz="1900">
                <a:solidFill>
                  <a:srgbClr val="CC0000"/>
                </a:solidFill>
                <a:latin typeface="Roboto"/>
                <a:ea typeface="Roboto"/>
                <a:cs typeface="Roboto"/>
                <a:sym typeface="Roboto"/>
              </a:rPr>
              <a:t>increased</a:t>
            </a:r>
            <a:r>
              <a:rPr lang="en" sz="19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by 			</a:t>
            </a:r>
            <a:r>
              <a:rPr b="1" lang="en" sz="19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5.0%</a:t>
            </a:r>
            <a:r>
              <a:rPr lang="en" sz="19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endParaRPr sz="19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9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Downtown surface parking lots </a:t>
            </a:r>
            <a:r>
              <a:rPr lang="en" sz="19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		</a:t>
            </a:r>
            <a:r>
              <a:rPr b="1" lang="en" sz="1900">
                <a:solidFill>
                  <a:schemeClr val="accent4"/>
                </a:solidFill>
                <a:latin typeface="Roboto"/>
                <a:ea typeface="Roboto"/>
                <a:cs typeface="Roboto"/>
                <a:sym typeface="Roboto"/>
              </a:rPr>
              <a:t>decreased</a:t>
            </a:r>
            <a:r>
              <a:rPr lang="en" sz="19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by 			</a:t>
            </a:r>
            <a:r>
              <a:rPr b="1" lang="en" sz="19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4.2%</a:t>
            </a:r>
            <a:endParaRPr b="1" sz="19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9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Downtown vacant lots </a:t>
            </a:r>
            <a:r>
              <a:rPr lang="en" sz="19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				</a:t>
            </a:r>
            <a:r>
              <a:rPr b="1" lang="en" sz="1900">
                <a:solidFill>
                  <a:schemeClr val="accent4"/>
                </a:solidFill>
                <a:latin typeface="Roboto"/>
                <a:ea typeface="Roboto"/>
                <a:cs typeface="Roboto"/>
                <a:sym typeface="Roboto"/>
              </a:rPr>
              <a:t>decreased</a:t>
            </a:r>
            <a:r>
              <a:rPr lang="en" sz="19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by 			</a:t>
            </a:r>
            <a:r>
              <a:rPr b="1" lang="en" sz="19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16.1% </a:t>
            </a:r>
            <a:endParaRPr b="1" sz="19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42" name="Google Shape;242;p24"/>
          <p:cNvSpPr txBox="1"/>
          <p:nvPr/>
        </p:nvSpPr>
        <p:spPr>
          <a:xfrm>
            <a:off x="424300" y="3073950"/>
            <a:ext cx="7081200" cy="195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…compared to a revenue neutral tax on RMV assessments. </a:t>
            </a:r>
            <a:endParaRPr sz="17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These effects counteract the principle of progressive taxation and the objectives of Oregon’s Urban Growth Management Act. </a:t>
            </a:r>
            <a:endParaRPr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* Maximum Assessed Value, under M-50 limitations (3 Percent annual increase).</a:t>
            </a:r>
            <a:endParaRPr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43" name="Google Shape;243;p24"/>
          <p:cNvSpPr/>
          <p:nvPr/>
        </p:nvSpPr>
        <p:spPr>
          <a:xfrm>
            <a:off x="8078350" y="4114475"/>
            <a:ext cx="1004100" cy="942300"/>
          </a:xfrm>
          <a:prstGeom prst="ellipse">
            <a:avLst/>
          </a:prstGeom>
          <a:solidFill>
            <a:schemeClr val="dk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  <a:effectLst>
            <a:outerShdw blurRad="271463" rotWithShape="0" algn="bl" dist="57150">
              <a:srgbClr val="000000">
                <a:alpha val="75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44" name="Google Shape;244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146222" y="4382136"/>
            <a:ext cx="868408" cy="40675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8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25"/>
          <p:cNvSpPr txBox="1"/>
          <p:nvPr>
            <p:ph type="title"/>
          </p:nvPr>
        </p:nvSpPr>
        <p:spPr>
          <a:xfrm>
            <a:off x="387900" y="325175"/>
            <a:ext cx="8368200" cy="9798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b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What are the tax shift effects of a change back to RMV* assessments – with a Land Value Tax?</a:t>
            </a:r>
            <a:endParaRPr b="1"/>
          </a:p>
        </p:txBody>
      </p:sp>
      <p:sp>
        <p:nvSpPr>
          <p:cNvPr id="250" name="Google Shape;250;p25"/>
          <p:cNvSpPr txBox="1"/>
          <p:nvPr/>
        </p:nvSpPr>
        <p:spPr>
          <a:xfrm>
            <a:off x="387900" y="1342300"/>
            <a:ext cx="83682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LVT taxes on Salem…</a:t>
            </a:r>
            <a:endParaRPr sz="18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51" name="Google Shape;251;p25"/>
          <p:cNvSpPr txBox="1"/>
          <p:nvPr/>
        </p:nvSpPr>
        <p:spPr>
          <a:xfrm>
            <a:off x="501550" y="1747850"/>
            <a:ext cx="8046900" cy="1354500"/>
          </a:xfrm>
          <a:prstGeom prst="rect">
            <a:avLst/>
          </a:prstGeom>
          <a:solidFill>
            <a:schemeClr val="accent5"/>
          </a:solidFill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9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Multifamily apartments </a:t>
            </a:r>
            <a:r>
              <a:rPr lang="en" sz="19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				</a:t>
            </a:r>
            <a:r>
              <a:rPr b="1" lang="en" sz="1900">
                <a:solidFill>
                  <a:schemeClr val="accent4"/>
                </a:solidFill>
                <a:latin typeface="Roboto"/>
                <a:ea typeface="Roboto"/>
                <a:cs typeface="Roboto"/>
                <a:sym typeface="Roboto"/>
              </a:rPr>
              <a:t>decrease</a:t>
            </a:r>
            <a:r>
              <a:rPr lang="en" sz="19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by 			</a:t>
            </a:r>
            <a:r>
              <a:rPr b="1" lang="en" sz="19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28.0</a:t>
            </a:r>
            <a:r>
              <a:rPr b="1" lang="en" sz="19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%</a:t>
            </a:r>
            <a:r>
              <a:rPr lang="en" sz="19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endParaRPr sz="19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9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Retail stores &amp; offices</a:t>
            </a:r>
            <a:r>
              <a:rPr lang="en" sz="19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					</a:t>
            </a:r>
            <a:r>
              <a:rPr b="1" lang="en" sz="1900">
                <a:solidFill>
                  <a:schemeClr val="accent4"/>
                </a:solidFill>
                <a:latin typeface="Roboto"/>
                <a:ea typeface="Roboto"/>
                <a:cs typeface="Roboto"/>
                <a:sym typeface="Roboto"/>
              </a:rPr>
              <a:t>decrease</a:t>
            </a:r>
            <a:r>
              <a:rPr lang="en" sz="19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by 			</a:t>
            </a:r>
            <a:r>
              <a:rPr b="1" lang="en" sz="19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5.0%</a:t>
            </a:r>
            <a:r>
              <a:rPr lang="en" sz="19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endParaRPr sz="19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9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Downtown surface parking lots </a:t>
            </a:r>
            <a:r>
              <a:rPr lang="en" sz="19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		</a:t>
            </a:r>
            <a:r>
              <a:rPr b="1" lang="en" sz="1900">
                <a:solidFill>
                  <a:srgbClr val="CC0000"/>
                </a:solidFill>
                <a:latin typeface="Roboto"/>
                <a:ea typeface="Roboto"/>
                <a:cs typeface="Roboto"/>
                <a:sym typeface="Roboto"/>
              </a:rPr>
              <a:t>increase</a:t>
            </a:r>
            <a:r>
              <a:rPr lang="en" sz="19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by 			</a:t>
            </a:r>
            <a:r>
              <a:rPr b="1" lang="en" sz="19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92.0</a:t>
            </a:r>
            <a:r>
              <a:rPr b="1" lang="en" sz="19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%</a:t>
            </a:r>
            <a:endParaRPr b="1" sz="19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9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Downtown vacant lots </a:t>
            </a:r>
            <a:r>
              <a:rPr lang="en" sz="19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				</a:t>
            </a:r>
            <a:r>
              <a:rPr b="1" lang="en" sz="1900">
                <a:solidFill>
                  <a:srgbClr val="CC0000"/>
                </a:solidFill>
                <a:latin typeface="Roboto"/>
                <a:ea typeface="Roboto"/>
                <a:cs typeface="Roboto"/>
                <a:sym typeface="Roboto"/>
              </a:rPr>
              <a:t>increase</a:t>
            </a:r>
            <a:r>
              <a:rPr lang="en" sz="19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by 			</a:t>
            </a:r>
            <a:r>
              <a:rPr b="1" lang="en" sz="19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104.6</a:t>
            </a:r>
            <a:r>
              <a:rPr b="1" lang="en" sz="19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% </a:t>
            </a:r>
            <a:endParaRPr b="1" sz="19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52" name="Google Shape;252;p25"/>
          <p:cNvSpPr txBox="1"/>
          <p:nvPr/>
        </p:nvSpPr>
        <p:spPr>
          <a:xfrm>
            <a:off x="424300" y="3073950"/>
            <a:ext cx="8246100" cy="195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…compared to a revenue neutral conventional tax on MAV taxable assessments.</a:t>
            </a:r>
            <a:endParaRPr sz="17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These effects reinforce the principles of progressive taxation and the objectives of the state’s Urban Growth Management Act. 13 </a:t>
            </a:r>
            <a:endParaRPr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*Real Market Value - at a 75% LVT Ratio</a:t>
            </a:r>
            <a:endParaRPr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53" name="Google Shape;253;p25"/>
          <p:cNvSpPr/>
          <p:nvPr/>
        </p:nvSpPr>
        <p:spPr>
          <a:xfrm>
            <a:off x="8078350" y="4114475"/>
            <a:ext cx="1004100" cy="942300"/>
          </a:xfrm>
          <a:prstGeom prst="ellipse">
            <a:avLst/>
          </a:prstGeom>
          <a:solidFill>
            <a:schemeClr val="dk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  <a:effectLst>
            <a:outerShdw blurRad="271463" rotWithShape="0" algn="bl" dist="57150">
              <a:srgbClr val="000000">
                <a:alpha val="75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54" name="Google Shape;254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146222" y="4382136"/>
            <a:ext cx="868408" cy="40675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8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26"/>
          <p:cNvSpPr txBox="1"/>
          <p:nvPr>
            <p:ph type="title"/>
          </p:nvPr>
        </p:nvSpPr>
        <p:spPr>
          <a:xfrm>
            <a:off x="205450" y="222175"/>
            <a:ext cx="8748600" cy="5214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891"/>
              <a:buNone/>
            </a:pPr>
            <a:r>
              <a:rPr b="1" lang="en" sz="2450"/>
              <a:t>LVT results in a more balanced distribution of tax burden</a:t>
            </a:r>
            <a:endParaRPr b="1" sz="2450"/>
          </a:p>
        </p:txBody>
      </p:sp>
      <p:sp>
        <p:nvSpPr>
          <p:cNvPr id="260" name="Google Shape;260;p26"/>
          <p:cNvSpPr txBox="1"/>
          <p:nvPr>
            <p:ph idx="1" type="body"/>
          </p:nvPr>
        </p:nvSpPr>
        <p:spPr>
          <a:xfrm>
            <a:off x="387900" y="2779824"/>
            <a:ext cx="8368200" cy="659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en"/>
              <a:t>…compared to the tax burden distribution under MAV assessments:</a:t>
            </a:r>
            <a:endParaRPr/>
          </a:p>
        </p:txBody>
      </p:sp>
      <p:pic>
        <p:nvPicPr>
          <p:cNvPr id="261" name="Google Shape;261;p26"/>
          <p:cNvPicPr preferRelativeResize="0"/>
          <p:nvPr/>
        </p:nvPicPr>
        <p:blipFill rotWithShape="1">
          <a:blip r:embed="rId3">
            <a:alphaModFix/>
          </a:blip>
          <a:srcRect b="14169" l="8878" r="5665" t="1384"/>
          <a:stretch/>
        </p:blipFill>
        <p:spPr>
          <a:xfrm>
            <a:off x="2428088" y="822850"/>
            <a:ext cx="4029827" cy="1956976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262" name="Google Shape;262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332373" y="3199150"/>
            <a:ext cx="4494750" cy="1857625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sp>
        <p:nvSpPr>
          <p:cNvPr id="263" name="Google Shape;263;p26"/>
          <p:cNvSpPr/>
          <p:nvPr/>
        </p:nvSpPr>
        <p:spPr>
          <a:xfrm>
            <a:off x="8078350" y="4114475"/>
            <a:ext cx="1004100" cy="942300"/>
          </a:xfrm>
          <a:prstGeom prst="ellipse">
            <a:avLst/>
          </a:prstGeom>
          <a:solidFill>
            <a:schemeClr val="dk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  <a:effectLst>
            <a:outerShdw blurRad="271463" rotWithShape="0" algn="bl" dist="57150">
              <a:srgbClr val="000000">
                <a:alpha val="75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64" name="Google Shape;264;p2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146222" y="4382136"/>
            <a:ext cx="868408" cy="40675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8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27"/>
          <p:cNvSpPr txBox="1"/>
          <p:nvPr>
            <p:ph type="title"/>
          </p:nvPr>
        </p:nvSpPr>
        <p:spPr>
          <a:xfrm>
            <a:off x="205450" y="222175"/>
            <a:ext cx="8748600" cy="5214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891"/>
              <a:buNone/>
            </a:pPr>
            <a:r>
              <a:rPr b="1" lang="en" sz="2450"/>
              <a:t>LVT incentivizes building investment</a:t>
            </a:r>
            <a:endParaRPr b="1" sz="2450"/>
          </a:p>
        </p:txBody>
      </p:sp>
      <p:sp>
        <p:nvSpPr>
          <p:cNvPr id="270" name="Google Shape;270;p27"/>
          <p:cNvSpPr txBox="1"/>
          <p:nvPr>
            <p:ph idx="1" type="body"/>
          </p:nvPr>
        </p:nvSpPr>
        <p:spPr>
          <a:xfrm>
            <a:off x="4462775" y="970900"/>
            <a:ext cx="3267300" cy="358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200"/>
              <a:t>Generally…</a:t>
            </a:r>
            <a:endParaRPr b="1" sz="2200"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b="1" lang="en"/>
              <a:t>Building-intensive uses</a:t>
            </a:r>
            <a:r>
              <a:rPr lang="en"/>
              <a:t> will experience a </a:t>
            </a:r>
            <a:r>
              <a:rPr b="1" lang="en" sz="2000">
                <a:solidFill>
                  <a:schemeClr val="accent5"/>
                </a:solidFill>
              </a:rPr>
              <a:t>decreased</a:t>
            </a:r>
            <a:r>
              <a:rPr lang="en"/>
              <a:t> tax burden  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b="1" lang="en"/>
              <a:t>Land-intensive uses</a:t>
            </a:r>
            <a:r>
              <a:rPr lang="en"/>
              <a:t> will experience an </a:t>
            </a:r>
            <a:r>
              <a:rPr b="1" lang="en" sz="2000">
                <a:solidFill>
                  <a:srgbClr val="CC0000"/>
                </a:solidFill>
              </a:rPr>
              <a:t>increased</a:t>
            </a:r>
            <a:r>
              <a:rPr lang="en"/>
              <a:t> tax burden </a:t>
            </a:r>
            <a:endParaRPr/>
          </a:p>
        </p:txBody>
      </p:sp>
      <p:pic>
        <p:nvPicPr>
          <p:cNvPr id="271" name="Google Shape;271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82152" y="970900"/>
            <a:ext cx="2312101" cy="1668851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272" name="Google Shape;272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982150" y="2995831"/>
            <a:ext cx="2312100" cy="1563919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sp>
        <p:nvSpPr>
          <p:cNvPr id="273" name="Google Shape;273;p27"/>
          <p:cNvSpPr txBox="1"/>
          <p:nvPr/>
        </p:nvSpPr>
        <p:spPr>
          <a:xfrm>
            <a:off x="2404325" y="2595625"/>
            <a:ext cx="16218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dk1"/>
                </a:solidFill>
              </a:rPr>
              <a:t>Low L-T-V Ratio</a:t>
            </a:r>
            <a:endParaRPr b="1">
              <a:solidFill>
                <a:schemeClr val="dk1"/>
              </a:solidFill>
            </a:endParaRPr>
          </a:p>
        </p:txBody>
      </p:sp>
      <p:sp>
        <p:nvSpPr>
          <p:cNvPr id="274" name="Google Shape;274;p27"/>
          <p:cNvSpPr txBox="1"/>
          <p:nvPr/>
        </p:nvSpPr>
        <p:spPr>
          <a:xfrm>
            <a:off x="2385125" y="4482375"/>
            <a:ext cx="16602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dk1"/>
                </a:solidFill>
              </a:rPr>
              <a:t>High</a:t>
            </a:r>
            <a:r>
              <a:rPr b="1" lang="en">
                <a:solidFill>
                  <a:schemeClr val="dk1"/>
                </a:solidFill>
              </a:rPr>
              <a:t> L-T-V Ratio</a:t>
            </a:r>
            <a:endParaRPr b="1"/>
          </a:p>
        </p:txBody>
      </p:sp>
      <p:sp>
        <p:nvSpPr>
          <p:cNvPr id="275" name="Google Shape;275;p27"/>
          <p:cNvSpPr/>
          <p:nvPr/>
        </p:nvSpPr>
        <p:spPr>
          <a:xfrm>
            <a:off x="8078350" y="4114475"/>
            <a:ext cx="1004100" cy="942300"/>
          </a:xfrm>
          <a:prstGeom prst="ellipse">
            <a:avLst/>
          </a:prstGeom>
          <a:solidFill>
            <a:schemeClr val="dk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  <a:effectLst>
            <a:outerShdw blurRad="271463" rotWithShape="0" algn="bl" dist="57150">
              <a:srgbClr val="000000">
                <a:alpha val="75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76" name="Google Shape;276;p2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146222" y="4382136"/>
            <a:ext cx="868408" cy="40675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0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28"/>
          <p:cNvSpPr txBox="1"/>
          <p:nvPr>
            <p:ph type="title"/>
          </p:nvPr>
        </p:nvSpPr>
        <p:spPr>
          <a:xfrm>
            <a:off x="205450" y="222175"/>
            <a:ext cx="8748600" cy="7488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891"/>
              <a:buNone/>
            </a:pPr>
            <a:r>
              <a:rPr b="1" lang="en" sz="2450"/>
              <a:t>Illustration Of Tax Incentive Effects:</a:t>
            </a:r>
            <a:r>
              <a:rPr b="1" lang="en" sz="2450"/>
              <a:t> </a:t>
            </a:r>
            <a:endParaRPr b="1" sz="245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891"/>
              <a:buNone/>
            </a:pPr>
            <a:r>
              <a:rPr b="1" lang="en" sz="2250"/>
              <a:t>Inner Northeast Portland</a:t>
            </a:r>
            <a:endParaRPr b="1" sz="2250"/>
          </a:p>
        </p:txBody>
      </p:sp>
      <p:sp>
        <p:nvSpPr>
          <p:cNvPr id="282" name="Google Shape;282;p28"/>
          <p:cNvSpPr txBox="1"/>
          <p:nvPr>
            <p:ph idx="1" type="body"/>
          </p:nvPr>
        </p:nvSpPr>
        <p:spPr>
          <a:xfrm>
            <a:off x="4591675" y="1200650"/>
            <a:ext cx="3267300" cy="1191300"/>
          </a:xfrm>
          <a:prstGeom prst="rect">
            <a:avLst/>
          </a:prstGeom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SzPts val="605"/>
              <a:buNone/>
            </a:pPr>
            <a:r>
              <a:rPr b="1" lang="en" sz="2000"/>
              <a:t>Land-intensive uses</a:t>
            </a:r>
            <a:r>
              <a:rPr lang="en" sz="1772"/>
              <a:t> </a:t>
            </a:r>
            <a:r>
              <a:rPr lang="en"/>
              <a:t>are </a:t>
            </a:r>
            <a:r>
              <a:rPr b="1" lang="en" sz="2200">
                <a:solidFill>
                  <a:srgbClr val="CC0000"/>
                </a:solidFill>
              </a:rPr>
              <a:t>discouraged</a:t>
            </a:r>
            <a:r>
              <a:rPr b="1" lang="en" sz="2200"/>
              <a:t> </a:t>
            </a:r>
            <a:endParaRPr b="1" sz="2200"/>
          </a:p>
          <a:p>
            <a:pPr indent="0" lvl="0" marL="0" rtl="0" algn="ctr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SzPts val="605"/>
              <a:buNone/>
            </a:pPr>
            <a:r>
              <a:rPr lang="en"/>
              <a:t>by higher tax burdens</a:t>
            </a:r>
            <a:endParaRPr/>
          </a:p>
        </p:txBody>
      </p:sp>
      <p:sp>
        <p:nvSpPr>
          <p:cNvPr id="283" name="Google Shape;283;p28"/>
          <p:cNvSpPr txBox="1"/>
          <p:nvPr/>
        </p:nvSpPr>
        <p:spPr>
          <a:xfrm>
            <a:off x="1300525" y="1200650"/>
            <a:ext cx="3267300" cy="12051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Building-intensive uses</a:t>
            </a:r>
            <a:r>
              <a:rPr lang="en"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"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are </a:t>
            </a:r>
            <a:r>
              <a:rPr b="1" lang="en" sz="2200">
                <a:solidFill>
                  <a:schemeClr val="accent5"/>
                </a:solidFill>
                <a:latin typeface="Roboto"/>
                <a:ea typeface="Roboto"/>
                <a:cs typeface="Roboto"/>
                <a:sym typeface="Roboto"/>
              </a:rPr>
              <a:t>encouraged</a:t>
            </a:r>
            <a:r>
              <a:rPr lang="en"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endParaRPr sz="18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by lower tax burdens </a:t>
            </a:r>
            <a:endParaRPr/>
          </a:p>
        </p:txBody>
      </p:sp>
      <p:sp>
        <p:nvSpPr>
          <p:cNvPr id="284" name="Google Shape;284;p28"/>
          <p:cNvSpPr txBox="1"/>
          <p:nvPr/>
        </p:nvSpPr>
        <p:spPr>
          <a:xfrm>
            <a:off x="1449900" y="2449425"/>
            <a:ext cx="62442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The following slide pairs consist of photos of selected properties and the tax shift effects when changing from MAV to RMV to LVT: </a:t>
            </a:r>
            <a:endParaRPr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85" name="Google Shape;285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68989" y="3065025"/>
            <a:ext cx="2851699" cy="1856525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286" name="Google Shape;286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10762" y="3065025"/>
            <a:ext cx="3079748" cy="1856525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sp>
        <p:nvSpPr>
          <p:cNvPr id="287" name="Google Shape;287;p28"/>
          <p:cNvSpPr/>
          <p:nvPr/>
        </p:nvSpPr>
        <p:spPr>
          <a:xfrm>
            <a:off x="8078350" y="4114475"/>
            <a:ext cx="1004100" cy="942300"/>
          </a:xfrm>
          <a:prstGeom prst="ellipse">
            <a:avLst/>
          </a:prstGeom>
          <a:solidFill>
            <a:schemeClr val="dk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  <a:effectLst>
            <a:outerShdw blurRad="271463" rotWithShape="0" algn="bl" dist="57150">
              <a:srgbClr val="000000">
                <a:alpha val="75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88" name="Google Shape;288;p2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146222" y="4382136"/>
            <a:ext cx="868408" cy="40675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2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p29"/>
          <p:cNvSpPr txBox="1"/>
          <p:nvPr>
            <p:ph type="title"/>
          </p:nvPr>
        </p:nvSpPr>
        <p:spPr>
          <a:xfrm>
            <a:off x="387900" y="458025"/>
            <a:ext cx="85146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/>
              <a:t>Year built: </a:t>
            </a:r>
            <a:r>
              <a:rPr lang="en" sz="1800"/>
              <a:t>2011 </a:t>
            </a:r>
            <a:r>
              <a:rPr b="1" lang="en" sz="1800"/>
              <a:t>							 			Multifamily Mid-Rise</a:t>
            </a:r>
            <a:endParaRPr b="1" sz="1800"/>
          </a:p>
        </p:txBody>
      </p:sp>
      <p:pic>
        <p:nvPicPr>
          <p:cNvPr id="294" name="Google Shape;294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68199" y="1329325"/>
            <a:ext cx="5407600" cy="3537375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sp>
        <p:nvSpPr>
          <p:cNvPr id="295" name="Google Shape;295;p29"/>
          <p:cNvSpPr/>
          <p:nvPr/>
        </p:nvSpPr>
        <p:spPr>
          <a:xfrm>
            <a:off x="8078350" y="4114475"/>
            <a:ext cx="1004100" cy="942300"/>
          </a:xfrm>
          <a:prstGeom prst="ellipse">
            <a:avLst/>
          </a:prstGeom>
          <a:solidFill>
            <a:schemeClr val="dk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  <a:effectLst>
            <a:outerShdw blurRad="271463" rotWithShape="0" algn="bl" dist="57150">
              <a:srgbClr val="000000">
                <a:alpha val="75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96" name="Google Shape;296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146222" y="4382136"/>
            <a:ext cx="868408" cy="40675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0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30"/>
          <p:cNvSpPr txBox="1"/>
          <p:nvPr>
            <p:ph type="title"/>
          </p:nvPr>
        </p:nvSpPr>
        <p:spPr>
          <a:xfrm>
            <a:off x="387900" y="361475"/>
            <a:ext cx="8368200" cy="6861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latin typeface="Arial"/>
                <a:ea typeface="Arial"/>
                <a:cs typeface="Arial"/>
                <a:sym typeface="Arial"/>
              </a:rPr>
              <a:t>TAX SHIFT </a:t>
            </a:r>
            <a:endParaRPr b="1" sz="18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Arial"/>
                <a:ea typeface="Arial"/>
                <a:cs typeface="Arial"/>
                <a:sym typeface="Arial"/>
              </a:rPr>
              <a:t>MAV – RMV – 60% LVT – 90% LVT</a:t>
            </a:r>
            <a:endParaRPr sz="18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2" name="Google Shape;302;p30"/>
          <p:cNvSpPr txBox="1"/>
          <p:nvPr/>
        </p:nvSpPr>
        <p:spPr>
          <a:xfrm>
            <a:off x="2626475" y="2263950"/>
            <a:ext cx="3000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</p:txBody>
      </p:sp>
      <p:pic>
        <p:nvPicPr>
          <p:cNvPr id="303" name="Google Shape;303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18300" y="1274127"/>
            <a:ext cx="4507399" cy="271941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sp>
        <p:nvSpPr>
          <p:cNvPr id="304" name="Google Shape;304;p30"/>
          <p:cNvSpPr txBox="1"/>
          <p:nvPr/>
        </p:nvSpPr>
        <p:spPr>
          <a:xfrm>
            <a:off x="2473350" y="4133375"/>
            <a:ext cx="4197300" cy="923400"/>
          </a:xfrm>
          <a:prstGeom prst="rect">
            <a:avLst/>
          </a:prstGeom>
          <a:solidFill>
            <a:schemeClr val="accent5"/>
          </a:solidFill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Real Market Value</a:t>
            </a:r>
            <a:endParaRPr b="1" sz="16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Land = $2,052,670 	Improv. = $19,346,290 L-T-V Ratio: .10 </a:t>
            </a:r>
            <a:endParaRPr sz="16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05" name="Google Shape;305;p30"/>
          <p:cNvSpPr txBox="1"/>
          <p:nvPr/>
        </p:nvSpPr>
        <p:spPr>
          <a:xfrm>
            <a:off x="7026600" y="1144125"/>
            <a:ext cx="21174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dk1"/>
                </a:solidFill>
              </a:rPr>
              <a:t>Multifamily Mid-Rise</a:t>
            </a:r>
            <a:endParaRPr b="1">
              <a:solidFill>
                <a:schemeClr val="dk1"/>
              </a:solidFill>
            </a:endParaRPr>
          </a:p>
        </p:txBody>
      </p:sp>
      <p:sp>
        <p:nvSpPr>
          <p:cNvPr id="306" name="Google Shape;306;p30"/>
          <p:cNvSpPr txBox="1"/>
          <p:nvPr/>
        </p:nvSpPr>
        <p:spPr>
          <a:xfrm>
            <a:off x="7263300" y="1447750"/>
            <a:ext cx="14928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Year built: 2011 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307" name="Google Shape;307;p30"/>
          <p:cNvSpPr/>
          <p:nvPr/>
        </p:nvSpPr>
        <p:spPr>
          <a:xfrm>
            <a:off x="8078350" y="4114475"/>
            <a:ext cx="1004100" cy="942300"/>
          </a:xfrm>
          <a:prstGeom prst="ellipse">
            <a:avLst/>
          </a:prstGeom>
          <a:solidFill>
            <a:schemeClr val="dk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  <a:effectLst>
            <a:outerShdw blurRad="271463" rotWithShape="0" algn="bl" dist="57150">
              <a:srgbClr val="000000">
                <a:alpha val="75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08" name="Google Shape;308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146222" y="4382136"/>
            <a:ext cx="868408" cy="40675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2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p31"/>
          <p:cNvSpPr txBox="1"/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700"/>
              <a:t>Vacant Lot</a:t>
            </a:r>
            <a:endParaRPr b="1" sz="1700"/>
          </a:p>
        </p:txBody>
      </p:sp>
      <p:pic>
        <p:nvPicPr>
          <p:cNvPr id="314" name="Google Shape;314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11413" y="1225725"/>
            <a:ext cx="5921172" cy="3694575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sp>
        <p:nvSpPr>
          <p:cNvPr id="315" name="Google Shape;315;p31"/>
          <p:cNvSpPr/>
          <p:nvPr/>
        </p:nvSpPr>
        <p:spPr>
          <a:xfrm>
            <a:off x="8078350" y="4114475"/>
            <a:ext cx="1004100" cy="942300"/>
          </a:xfrm>
          <a:prstGeom prst="ellipse">
            <a:avLst/>
          </a:prstGeom>
          <a:solidFill>
            <a:schemeClr val="dk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  <a:effectLst>
            <a:outerShdw blurRad="271463" rotWithShape="0" algn="bl" dist="57150">
              <a:srgbClr val="000000">
                <a:alpha val="75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16" name="Google Shape;316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146222" y="4382136"/>
            <a:ext cx="868408" cy="40675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4"/>
          <p:cNvSpPr txBox="1"/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Land Value Taxation Objectives</a:t>
            </a:r>
            <a:endParaRPr b="1"/>
          </a:p>
        </p:txBody>
      </p:sp>
      <p:sp>
        <p:nvSpPr>
          <p:cNvPr id="72" name="Google Shape;72;p14"/>
          <p:cNvSpPr txBox="1"/>
          <p:nvPr>
            <p:ph idx="1" type="body"/>
          </p:nvPr>
        </p:nvSpPr>
        <p:spPr>
          <a:xfrm>
            <a:off x="2117350" y="1277925"/>
            <a:ext cx="4782900" cy="943800"/>
          </a:xfrm>
          <a:prstGeom prst="rect">
            <a:avLst/>
          </a:prstGeom>
          <a:solidFill>
            <a:schemeClr val="accent5"/>
          </a:solidFill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rmAutofit fontScale="25000" lnSpcReduction="2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221"/>
              <a:t>&gt; Encourage private capital investment</a:t>
            </a:r>
            <a:endParaRPr b="1" sz="8221"/>
          </a:p>
          <a:p>
            <a:pPr indent="0" lvl="0" marL="0" rtl="0" algn="ctr">
              <a:spcBef>
                <a:spcPts val="1200"/>
              </a:spcBef>
              <a:spcAft>
                <a:spcPts val="0"/>
              </a:spcAft>
              <a:buNone/>
            </a:pPr>
            <a:r>
              <a:rPr b="1" lang="en" sz="8221"/>
              <a:t>&gt; Discourage speculative landholding</a:t>
            </a:r>
            <a:endParaRPr b="1" sz="8221"/>
          </a:p>
          <a:p>
            <a:pPr indent="0" lvl="0" marL="0" rtl="0" algn="ctr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2621"/>
          </a:p>
          <a:p>
            <a:pPr indent="0" lvl="0" marL="457200" rtl="0" algn="ctr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sp>
        <p:nvSpPr>
          <p:cNvPr id="73" name="Google Shape;73;p14"/>
          <p:cNvSpPr txBox="1"/>
          <p:nvPr/>
        </p:nvSpPr>
        <p:spPr>
          <a:xfrm>
            <a:off x="2394600" y="2378725"/>
            <a:ext cx="4385100" cy="252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62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Expected Land Use Benefits</a:t>
            </a:r>
            <a:endParaRPr b="1" sz="2621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42900" lvl="0" marL="45720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Char char="-"/>
            </a:pPr>
            <a:r>
              <a:rPr lang="en"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Bring idle land into production</a:t>
            </a:r>
            <a:endParaRPr sz="18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429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Char char="-"/>
            </a:pPr>
            <a:r>
              <a:rPr lang="en"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Intensify land development</a:t>
            </a:r>
            <a:endParaRPr sz="18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Char char="-"/>
            </a:pPr>
            <a:r>
              <a:rPr lang="en"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Discourage building deterioration</a:t>
            </a:r>
            <a:endParaRPr sz="18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Char char="-"/>
            </a:pPr>
            <a:r>
              <a:rPr lang="en"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Encourage infill</a:t>
            </a:r>
            <a:endParaRPr sz="18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Char char="-"/>
            </a:pPr>
            <a:r>
              <a:rPr lang="en"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Discourage sprawl</a:t>
            </a:r>
            <a:endParaRPr sz="18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Char char="-"/>
            </a:pPr>
            <a:r>
              <a:rPr lang="en"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Restrain residential lot prices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74" name="Google Shape;74;p14"/>
          <p:cNvSpPr/>
          <p:nvPr/>
        </p:nvSpPr>
        <p:spPr>
          <a:xfrm>
            <a:off x="8078350" y="4114475"/>
            <a:ext cx="1004100" cy="942300"/>
          </a:xfrm>
          <a:prstGeom prst="ellipse">
            <a:avLst/>
          </a:prstGeom>
          <a:solidFill>
            <a:schemeClr val="dk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  <a:effectLst>
            <a:outerShdw blurRad="271463" rotWithShape="0" algn="bl" dist="57150">
              <a:srgbClr val="000000">
                <a:alpha val="75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75" name="Google Shape;75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146222" y="4382136"/>
            <a:ext cx="868408" cy="40675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0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p32"/>
          <p:cNvSpPr txBox="1"/>
          <p:nvPr>
            <p:ph type="title"/>
          </p:nvPr>
        </p:nvSpPr>
        <p:spPr>
          <a:xfrm>
            <a:off x="387900" y="361475"/>
            <a:ext cx="8368200" cy="6861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latin typeface="Arial"/>
                <a:ea typeface="Arial"/>
                <a:cs typeface="Arial"/>
                <a:sym typeface="Arial"/>
              </a:rPr>
              <a:t>TAX SHIFT </a:t>
            </a:r>
            <a:endParaRPr b="1" sz="18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Arial"/>
                <a:ea typeface="Arial"/>
                <a:cs typeface="Arial"/>
                <a:sym typeface="Arial"/>
              </a:rPr>
              <a:t>MAV – RMV – 60% LVT – 90% LVT</a:t>
            </a:r>
            <a:endParaRPr sz="18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2" name="Google Shape;322;p32"/>
          <p:cNvSpPr txBox="1"/>
          <p:nvPr/>
        </p:nvSpPr>
        <p:spPr>
          <a:xfrm>
            <a:off x="2626475" y="2263950"/>
            <a:ext cx="3000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323" name="Google Shape;323;p32"/>
          <p:cNvSpPr txBox="1"/>
          <p:nvPr/>
        </p:nvSpPr>
        <p:spPr>
          <a:xfrm>
            <a:off x="2473350" y="4130000"/>
            <a:ext cx="4197300" cy="923400"/>
          </a:xfrm>
          <a:prstGeom prst="rect">
            <a:avLst/>
          </a:prstGeom>
          <a:solidFill>
            <a:schemeClr val="accent5"/>
          </a:solidFill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Real Market Value</a:t>
            </a:r>
            <a:endParaRPr b="1" sz="16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Land = $297,770	Improv. = $0 </a:t>
            </a:r>
            <a:endParaRPr sz="16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L-T-V Ratio: 1</a:t>
            </a:r>
            <a:endParaRPr sz="16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24" name="Google Shape;324;p32"/>
          <p:cNvSpPr txBox="1"/>
          <p:nvPr/>
        </p:nvSpPr>
        <p:spPr>
          <a:xfrm>
            <a:off x="7026600" y="1144125"/>
            <a:ext cx="21174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dk1"/>
                </a:solidFill>
              </a:rPr>
              <a:t>Vacant Lot</a:t>
            </a:r>
            <a:endParaRPr b="1">
              <a:solidFill>
                <a:schemeClr val="dk1"/>
              </a:solidFill>
            </a:endParaRPr>
          </a:p>
        </p:txBody>
      </p:sp>
      <p:sp>
        <p:nvSpPr>
          <p:cNvPr id="325" name="Google Shape;325;p32"/>
          <p:cNvSpPr txBox="1"/>
          <p:nvPr/>
        </p:nvSpPr>
        <p:spPr>
          <a:xfrm>
            <a:off x="7263300" y="1447750"/>
            <a:ext cx="14928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</p:txBody>
      </p:sp>
      <p:pic>
        <p:nvPicPr>
          <p:cNvPr id="326" name="Google Shape;326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10650" y="1283751"/>
            <a:ext cx="4322700" cy="2610075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sp>
        <p:nvSpPr>
          <p:cNvPr id="327" name="Google Shape;327;p32"/>
          <p:cNvSpPr/>
          <p:nvPr/>
        </p:nvSpPr>
        <p:spPr>
          <a:xfrm>
            <a:off x="8078350" y="4114475"/>
            <a:ext cx="1004100" cy="942300"/>
          </a:xfrm>
          <a:prstGeom prst="ellipse">
            <a:avLst/>
          </a:prstGeom>
          <a:solidFill>
            <a:schemeClr val="dk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  <a:effectLst>
            <a:outerShdw blurRad="271463" rotWithShape="0" algn="bl" dist="57150">
              <a:srgbClr val="000000">
                <a:alpha val="75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28" name="Google Shape;328;p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146222" y="4382136"/>
            <a:ext cx="868408" cy="40675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2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p33"/>
          <p:cNvSpPr txBox="1"/>
          <p:nvPr>
            <p:ph type="title"/>
          </p:nvPr>
        </p:nvSpPr>
        <p:spPr>
          <a:xfrm>
            <a:off x="387900" y="458025"/>
            <a:ext cx="85146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/>
              <a:t>Year built: </a:t>
            </a:r>
            <a:r>
              <a:rPr lang="en" sz="1800"/>
              <a:t>2017 </a:t>
            </a:r>
            <a:r>
              <a:rPr b="1" lang="en" sz="1800"/>
              <a:t>							 			     Single Family Infill</a:t>
            </a:r>
            <a:endParaRPr b="1" sz="1800"/>
          </a:p>
        </p:txBody>
      </p:sp>
      <p:pic>
        <p:nvPicPr>
          <p:cNvPr id="334" name="Google Shape;334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82950" y="1111950"/>
            <a:ext cx="4778100" cy="3867625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sp>
        <p:nvSpPr>
          <p:cNvPr id="335" name="Google Shape;335;p33"/>
          <p:cNvSpPr/>
          <p:nvPr/>
        </p:nvSpPr>
        <p:spPr>
          <a:xfrm>
            <a:off x="8078350" y="4114475"/>
            <a:ext cx="1004100" cy="942300"/>
          </a:xfrm>
          <a:prstGeom prst="ellipse">
            <a:avLst/>
          </a:prstGeom>
          <a:solidFill>
            <a:schemeClr val="dk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  <a:effectLst>
            <a:outerShdw blurRad="271463" rotWithShape="0" algn="bl" dist="57150">
              <a:srgbClr val="000000">
                <a:alpha val="75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36" name="Google Shape;336;p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146222" y="4382136"/>
            <a:ext cx="868408" cy="40675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0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p34"/>
          <p:cNvSpPr txBox="1"/>
          <p:nvPr>
            <p:ph type="title"/>
          </p:nvPr>
        </p:nvSpPr>
        <p:spPr>
          <a:xfrm>
            <a:off x="387900" y="361475"/>
            <a:ext cx="8368200" cy="6861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latin typeface="Arial"/>
                <a:ea typeface="Arial"/>
                <a:cs typeface="Arial"/>
                <a:sym typeface="Arial"/>
              </a:rPr>
              <a:t>TAX SHIFT </a:t>
            </a:r>
            <a:endParaRPr b="1" sz="18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Arial"/>
                <a:ea typeface="Arial"/>
                <a:cs typeface="Arial"/>
                <a:sym typeface="Arial"/>
              </a:rPr>
              <a:t>MAV – RMV – 60% LVT – 90% LVT</a:t>
            </a:r>
            <a:endParaRPr sz="18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2" name="Google Shape;342;p34"/>
          <p:cNvSpPr txBox="1"/>
          <p:nvPr/>
        </p:nvSpPr>
        <p:spPr>
          <a:xfrm>
            <a:off x="2626475" y="2263950"/>
            <a:ext cx="3000000" cy="4002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343" name="Google Shape;343;p34"/>
          <p:cNvSpPr txBox="1"/>
          <p:nvPr/>
        </p:nvSpPr>
        <p:spPr>
          <a:xfrm>
            <a:off x="2473350" y="4130000"/>
            <a:ext cx="4197300" cy="923400"/>
          </a:xfrm>
          <a:prstGeom prst="rect">
            <a:avLst/>
          </a:prstGeom>
          <a:solidFill>
            <a:schemeClr val="accent5"/>
          </a:solidFill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Real Market Value</a:t>
            </a:r>
            <a:endParaRPr b="1" sz="16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Land = $236,500	Improv. = $807,860 L-T-V Ratio: .23</a:t>
            </a:r>
            <a:endParaRPr sz="16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44" name="Google Shape;344;p34"/>
          <p:cNvSpPr txBox="1"/>
          <p:nvPr/>
        </p:nvSpPr>
        <p:spPr>
          <a:xfrm>
            <a:off x="7026600" y="1144125"/>
            <a:ext cx="21174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dk1"/>
                </a:solidFill>
              </a:rPr>
              <a:t>Single Family Infill</a:t>
            </a:r>
            <a:endParaRPr b="1">
              <a:solidFill>
                <a:schemeClr val="dk1"/>
              </a:solidFill>
            </a:endParaRPr>
          </a:p>
        </p:txBody>
      </p:sp>
      <p:sp>
        <p:nvSpPr>
          <p:cNvPr id="345" name="Google Shape;345;p34"/>
          <p:cNvSpPr txBox="1"/>
          <p:nvPr/>
        </p:nvSpPr>
        <p:spPr>
          <a:xfrm>
            <a:off x="7263300" y="1447750"/>
            <a:ext cx="14928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</p:txBody>
      </p:sp>
      <p:pic>
        <p:nvPicPr>
          <p:cNvPr id="346" name="Google Shape;346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26763" y="1159438"/>
            <a:ext cx="4690475" cy="2824625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sp>
        <p:nvSpPr>
          <p:cNvPr id="347" name="Google Shape;347;p34"/>
          <p:cNvSpPr txBox="1"/>
          <p:nvPr/>
        </p:nvSpPr>
        <p:spPr>
          <a:xfrm>
            <a:off x="7026600" y="1544325"/>
            <a:ext cx="3000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Year built: 2017</a:t>
            </a:r>
            <a:endParaRPr/>
          </a:p>
        </p:txBody>
      </p:sp>
      <p:sp>
        <p:nvSpPr>
          <p:cNvPr id="348" name="Google Shape;348;p34"/>
          <p:cNvSpPr/>
          <p:nvPr/>
        </p:nvSpPr>
        <p:spPr>
          <a:xfrm>
            <a:off x="8078350" y="4114475"/>
            <a:ext cx="1004100" cy="942300"/>
          </a:xfrm>
          <a:prstGeom prst="ellipse">
            <a:avLst/>
          </a:prstGeom>
          <a:solidFill>
            <a:schemeClr val="dk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  <a:effectLst>
            <a:outerShdw blurRad="271463" rotWithShape="0" algn="bl" dist="57150">
              <a:srgbClr val="000000">
                <a:alpha val="75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49" name="Google Shape;349;p3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146222" y="4382136"/>
            <a:ext cx="868408" cy="40675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3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p35"/>
          <p:cNvSpPr txBox="1"/>
          <p:nvPr>
            <p:ph type="title"/>
          </p:nvPr>
        </p:nvSpPr>
        <p:spPr>
          <a:xfrm>
            <a:off x="387900" y="458025"/>
            <a:ext cx="85146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/>
              <a:t>Year built: </a:t>
            </a:r>
            <a:r>
              <a:rPr lang="en" sz="1800"/>
              <a:t>1922</a:t>
            </a:r>
            <a:r>
              <a:rPr lang="en" sz="1800"/>
              <a:t> </a:t>
            </a:r>
            <a:r>
              <a:rPr b="1" lang="en" sz="1800"/>
              <a:t>							 			     	       Single Family</a:t>
            </a:r>
            <a:endParaRPr b="1" sz="1800"/>
          </a:p>
        </p:txBody>
      </p:sp>
      <p:pic>
        <p:nvPicPr>
          <p:cNvPr id="355" name="Google Shape;355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64300" y="1144125"/>
            <a:ext cx="4761801" cy="3841751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sp>
        <p:nvSpPr>
          <p:cNvPr id="356" name="Google Shape;356;p35"/>
          <p:cNvSpPr/>
          <p:nvPr/>
        </p:nvSpPr>
        <p:spPr>
          <a:xfrm>
            <a:off x="8078350" y="4114475"/>
            <a:ext cx="1004100" cy="942300"/>
          </a:xfrm>
          <a:prstGeom prst="ellipse">
            <a:avLst/>
          </a:prstGeom>
          <a:solidFill>
            <a:schemeClr val="dk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  <a:effectLst>
            <a:outerShdw blurRad="271463" rotWithShape="0" algn="bl" dist="57150">
              <a:srgbClr val="000000">
                <a:alpha val="75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57" name="Google Shape;357;p3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146222" y="4382136"/>
            <a:ext cx="868408" cy="40675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p36"/>
          <p:cNvSpPr txBox="1"/>
          <p:nvPr>
            <p:ph type="title"/>
          </p:nvPr>
        </p:nvSpPr>
        <p:spPr>
          <a:xfrm>
            <a:off x="387900" y="361475"/>
            <a:ext cx="8368200" cy="6861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latin typeface="Arial"/>
                <a:ea typeface="Arial"/>
                <a:cs typeface="Arial"/>
                <a:sym typeface="Arial"/>
              </a:rPr>
              <a:t>TAX SHIFT </a:t>
            </a:r>
            <a:endParaRPr b="1" sz="18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Arial"/>
                <a:ea typeface="Arial"/>
                <a:cs typeface="Arial"/>
                <a:sym typeface="Arial"/>
              </a:rPr>
              <a:t>MAV – RMV – 60% LVT – 90% LVT</a:t>
            </a:r>
            <a:endParaRPr sz="18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3" name="Google Shape;363;p36"/>
          <p:cNvSpPr txBox="1"/>
          <p:nvPr/>
        </p:nvSpPr>
        <p:spPr>
          <a:xfrm>
            <a:off x="2626475" y="2263950"/>
            <a:ext cx="3000000" cy="4002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364" name="Google Shape;364;p36"/>
          <p:cNvSpPr txBox="1"/>
          <p:nvPr/>
        </p:nvSpPr>
        <p:spPr>
          <a:xfrm>
            <a:off x="2473350" y="4130000"/>
            <a:ext cx="4197300" cy="923400"/>
          </a:xfrm>
          <a:prstGeom prst="rect">
            <a:avLst/>
          </a:prstGeom>
          <a:solidFill>
            <a:schemeClr val="accent5"/>
          </a:solidFill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Real Market Value</a:t>
            </a:r>
            <a:endParaRPr b="1" sz="16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Land = $221,500	Improv. = $77,370 L-T-V Ratio: .74</a:t>
            </a:r>
            <a:endParaRPr sz="16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65" name="Google Shape;365;p36"/>
          <p:cNvSpPr txBox="1"/>
          <p:nvPr/>
        </p:nvSpPr>
        <p:spPr>
          <a:xfrm>
            <a:off x="7026600" y="1144125"/>
            <a:ext cx="21174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dk1"/>
                </a:solidFill>
              </a:rPr>
              <a:t>Single Family</a:t>
            </a:r>
            <a:endParaRPr b="1">
              <a:solidFill>
                <a:schemeClr val="dk1"/>
              </a:solidFill>
            </a:endParaRPr>
          </a:p>
        </p:txBody>
      </p:sp>
      <p:sp>
        <p:nvSpPr>
          <p:cNvPr id="366" name="Google Shape;366;p36"/>
          <p:cNvSpPr txBox="1"/>
          <p:nvPr/>
        </p:nvSpPr>
        <p:spPr>
          <a:xfrm>
            <a:off x="7263300" y="1447750"/>
            <a:ext cx="14928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367" name="Google Shape;367;p36"/>
          <p:cNvSpPr txBox="1"/>
          <p:nvPr/>
        </p:nvSpPr>
        <p:spPr>
          <a:xfrm>
            <a:off x="7026600" y="1544325"/>
            <a:ext cx="3000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Year built: 1922</a:t>
            </a:r>
            <a:endParaRPr/>
          </a:p>
        </p:txBody>
      </p:sp>
      <p:sp>
        <p:nvSpPr>
          <p:cNvPr id="368" name="Google Shape;368;p36"/>
          <p:cNvSpPr/>
          <p:nvPr/>
        </p:nvSpPr>
        <p:spPr>
          <a:xfrm>
            <a:off x="8078350" y="4114475"/>
            <a:ext cx="1004100" cy="942300"/>
          </a:xfrm>
          <a:prstGeom prst="ellipse">
            <a:avLst/>
          </a:prstGeom>
          <a:solidFill>
            <a:schemeClr val="dk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  <a:effectLst>
            <a:outerShdw blurRad="271463" rotWithShape="0" algn="bl" dist="57150">
              <a:srgbClr val="000000">
                <a:alpha val="75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69" name="Google Shape;369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146222" y="4382136"/>
            <a:ext cx="868408" cy="406755"/>
          </a:xfrm>
          <a:prstGeom prst="rect">
            <a:avLst/>
          </a:prstGeom>
          <a:noFill/>
          <a:ln>
            <a:noFill/>
          </a:ln>
        </p:spPr>
      </p:pic>
      <p:pic>
        <p:nvPicPr>
          <p:cNvPr id="370" name="Google Shape;370;p3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220788" y="1162625"/>
            <a:ext cx="4702414" cy="28182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4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p37"/>
          <p:cNvSpPr txBox="1"/>
          <p:nvPr>
            <p:ph type="title"/>
          </p:nvPr>
        </p:nvSpPr>
        <p:spPr>
          <a:xfrm>
            <a:off x="387900" y="202875"/>
            <a:ext cx="8368200" cy="9414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b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Key Provisions of a Resolution Authorizing a Local-Option Land Value Tax</a:t>
            </a:r>
            <a:endParaRPr b="1"/>
          </a:p>
        </p:txBody>
      </p:sp>
      <p:sp>
        <p:nvSpPr>
          <p:cNvPr id="376" name="Google Shape;376;p37"/>
          <p:cNvSpPr txBox="1"/>
          <p:nvPr/>
        </p:nvSpPr>
        <p:spPr>
          <a:xfrm>
            <a:off x="951150" y="1398950"/>
            <a:ext cx="7241700" cy="208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683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Roboto"/>
              <a:buChar char="-"/>
            </a:pPr>
            <a:r>
              <a:rPr lang="en" sz="22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A city or county may adopt the LVT alternative </a:t>
            </a:r>
            <a:endParaRPr sz="22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683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Roboto"/>
              <a:buChar char="-"/>
            </a:pPr>
            <a:r>
              <a:rPr lang="en" sz="22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Land &amp; Improvements are taxed at differential rates </a:t>
            </a:r>
            <a:endParaRPr sz="22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683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Roboto"/>
              <a:buChar char="-"/>
            </a:pPr>
            <a:r>
              <a:rPr lang="en" sz="22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LVT is exempt from Measures 5 &amp; 50 limitations </a:t>
            </a:r>
            <a:endParaRPr sz="22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683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Roboto"/>
              <a:buChar char="-"/>
            </a:pPr>
            <a:r>
              <a:rPr lang="en" sz="22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RMV assessments are restored, replacing MAV </a:t>
            </a:r>
            <a:endParaRPr sz="22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683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Roboto"/>
              <a:buChar char="-"/>
            </a:pPr>
            <a:r>
              <a:rPr lang="en" sz="22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Amendment is subject to statewide voter approval </a:t>
            </a:r>
            <a:endParaRPr sz="18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77" name="Google Shape;377;p37"/>
          <p:cNvSpPr/>
          <p:nvPr/>
        </p:nvSpPr>
        <p:spPr>
          <a:xfrm>
            <a:off x="8078350" y="4114475"/>
            <a:ext cx="1004100" cy="942300"/>
          </a:xfrm>
          <a:prstGeom prst="ellipse">
            <a:avLst/>
          </a:prstGeom>
          <a:solidFill>
            <a:schemeClr val="dk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  <a:effectLst>
            <a:outerShdw blurRad="271463" rotWithShape="0" algn="bl" dist="57150">
              <a:srgbClr val="000000">
                <a:alpha val="75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78" name="Google Shape;378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146222" y="4382136"/>
            <a:ext cx="868408" cy="40675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2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p38"/>
          <p:cNvSpPr txBox="1"/>
          <p:nvPr>
            <p:ph type="title"/>
          </p:nvPr>
        </p:nvSpPr>
        <p:spPr>
          <a:xfrm>
            <a:off x="362150" y="286575"/>
            <a:ext cx="8368200" cy="9414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b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Key Provisions of a Study bill examining feasibility of LVT</a:t>
            </a:r>
            <a:endParaRPr b="1"/>
          </a:p>
        </p:txBody>
      </p:sp>
      <p:sp>
        <p:nvSpPr>
          <p:cNvPr id="384" name="Google Shape;384;p38"/>
          <p:cNvSpPr txBox="1"/>
          <p:nvPr/>
        </p:nvSpPr>
        <p:spPr>
          <a:xfrm>
            <a:off x="179050" y="1384775"/>
            <a:ext cx="8760600" cy="234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The Legislative Revenue Office will conduct a study of LVT, to include:</a:t>
            </a:r>
            <a:endParaRPr sz="22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365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Roboto"/>
              <a:buChar char="-"/>
            </a:pPr>
            <a:r>
              <a:rPr lang="en" sz="17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Examination of tax burden effects changing from taxation under Measures 5 &amp; 50 limitations to taxation under LVT. </a:t>
            </a:r>
            <a:endParaRPr sz="17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365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Roboto"/>
              <a:buChar char="-"/>
            </a:pPr>
            <a:r>
              <a:rPr lang="en" sz="17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Simulation model comparisons using MAV and revenue neutral RMV assessments. </a:t>
            </a:r>
            <a:endParaRPr sz="17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365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Roboto"/>
              <a:buChar char="-"/>
            </a:pPr>
            <a:r>
              <a:rPr lang="en" sz="17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Examine comparative economic incentive effects in urban and rural jurisdictions.</a:t>
            </a:r>
            <a:endParaRPr sz="17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365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Roboto"/>
              <a:buChar char="-"/>
            </a:pPr>
            <a:r>
              <a:rPr lang="en" sz="17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Examine incentive effects in jurisdictions utilizing rural enterprise zones.</a:t>
            </a:r>
            <a:endParaRPr sz="17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365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Roboto"/>
              <a:buChar char="-"/>
            </a:pPr>
            <a:r>
              <a:rPr lang="en" sz="17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Examine possible tax burden relief measures for hardship cases.</a:t>
            </a:r>
            <a:endParaRPr sz="13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85" name="Google Shape;385;p38"/>
          <p:cNvSpPr/>
          <p:nvPr/>
        </p:nvSpPr>
        <p:spPr>
          <a:xfrm>
            <a:off x="8078350" y="4114475"/>
            <a:ext cx="1004100" cy="942300"/>
          </a:xfrm>
          <a:prstGeom prst="ellipse">
            <a:avLst/>
          </a:prstGeom>
          <a:solidFill>
            <a:schemeClr val="dk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  <a:effectLst>
            <a:outerShdw blurRad="271463" rotWithShape="0" algn="bl" dist="57150">
              <a:srgbClr val="000000">
                <a:alpha val="75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86" name="Google Shape;386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146222" y="4382136"/>
            <a:ext cx="868408" cy="40675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0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p39"/>
          <p:cNvSpPr txBox="1"/>
          <p:nvPr>
            <p:ph type="title"/>
          </p:nvPr>
        </p:nvSpPr>
        <p:spPr>
          <a:xfrm>
            <a:off x="362150" y="286575"/>
            <a:ext cx="8368200" cy="9414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What have LVT cities shown us?</a:t>
            </a:r>
            <a:endParaRPr b="1"/>
          </a:p>
        </p:txBody>
      </p:sp>
      <p:sp>
        <p:nvSpPr>
          <p:cNvPr id="392" name="Google Shape;392;p39"/>
          <p:cNvSpPr txBox="1"/>
          <p:nvPr/>
        </p:nvSpPr>
        <p:spPr>
          <a:xfrm>
            <a:off x="183600" y="1401600"/>
            <a:ext cx="8776800" cy="2616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556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Roboto"/>
              <a:buChar char="-"/>
            </a:pPr>
            <a:r>
              <a:rPr lang="en" sz="2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Restore fairness and efficiency to the property tax system.</a:t>
            </a:r>
            <a:endParaRPr sz="20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556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Roboto"/>
              <a:buChar char="-"/>
            </a:pPr>
            <a:r>
              <a:rPr lang="en" sz="2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More stable than other taxes: sales, income; and moderates real estate boom–bust cycles.</a:t>
            </a:r>
            <a:endParaRPr sz="20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556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Roboto"/>
              <a:buChar char="-"/>
            </a:pPr>
            <a:r>
              <a:rPr lang="en" sz="2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Broaden the tax base: increases owner-occupancy, business growth.</a:t>
            </a:r>
            <a:endParaRPr sz="20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556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Roboto"/>
              <a:buChar char="-"/>
            </a:pPr>
            <a:r>
              <a:rPr lang="en" sz="2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Self-perpetuating finance: as building intensity increases and up-zoning occurs, land values rise, then local government capture more value to invest in infrastructure.</a:t>
            </a:r>
            <a:endParaRPr sz="16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93" name="Google Shape;393;p39"/>
          <p:cNvSpPr/>
          <p:nvPr/>
        </p:nvSpPr>
        <p:spPr>
          <a:xfrm>
            <a:off x="8078350" y="4114475"/>
            <a:ext cx="1004100" cy="942300"/>
          </a:xfrm>
          <a:prstGeom prst="ellipse">
            <a:avLst/>
          </a:prstGeom>
          <a:solidFill>
            <a:schemeClr val="dk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  <a:effectLst>
            <a:outerShdw blurRad="271463" rotWithShape="0" algn="bl" dist="57150">
              <a:srgbClr val="000000">
                <a:alpha val="75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94" name="Google Shape;394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146222" y="4382136"/>
            <a:ext cx="868408" cy="40675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8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Google Shape;399;p40"/>
          <p:cNvSpPr txBox="1"/>
          <p:nvPr>
            <p:ph type="title"/>
          </p:nvPr>
        </p:nvSpPr>
        <p:spPr>
          <a:xfrm>
            <a:off x="387900" y="190000"/>
            <a:ext cx="8368200" cy="9540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800"/>
              <a:t>Thank you!</a:t>
            </a:r>
            <a:endParaRPr b="1" sz="4800"/>
          </a:p>
        </p:txBody>
      </p:sp>
      <p:sp>
        <p:nvSpPr>
          <p:cNvPr id="400" name="Google Shape;400;p40"/>
          <p:cNvSpPr txBox="1"/>
          <p:nvPr>
            <p:ph idx="1" type="body"/>
          </p:nvPr>
        </p:nvSpPr>
        <p:spPr>
          <a:xfrm>
            <a:off x="387900" y="1373400"/>
            <a:ext cx="8368200" cy="3516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If you have any questions or comments please feel free to reach out to us via our website or social media pages.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ctr">
              <a:spcBef>
                <a:spcPts val="1200"/>
              </a:spcBef>
              <a:spcAft>
                <a:spcPts val="0"/>
              </a:spcAft>
              <a:buNone/>
            </a:pPr>
            <a:r>
              <a:rPr b="1" lang="en"/>
              <a:t>Website:</a:t>
            </a:r>
            <a:r>
              <a:rPr lang="en"/>
              <a:t> CommonGroundORWA.org</a:t>
            </a:r>
            <a:endParaRPr/>
          </a:p>
          <a:p>
            <a:pPr indent="0" lvl="0" marL="0" rtl="0" algn="ctr">
              <a:spcBef>
                <a:spcPts val="1200"/>
              </a:spcBef>
              <a:spcAft>
                <a:spcPts val="0"/>
              </a:spcAft>
              <a:buNone/>
            </a:pPr>
            <a:r>
              <a:rPr b="1" lang="en"/>
              <a:t>Facebook:</a:t>
            </a:r>
            <a:r>
              <a:rPr lang="en"/>
              <a:t> @CommonGroundORWA</a:t>
            </a:r>
            <a:endParaRPr/>
          </a:p>
          <a:p>
            <a:pPr indent="0" lvl="0" marL="0" rtl="0" algn="ctr">
              <a:spcBef>
                <a:spcPts val="1200"/>
              </a:spcBef>
              <a:spcAft>
                <a:spcPts val="0"/>
              </a:spcAft>
              <a:buNone/>
            </a:pPr>
            <a:r>
              <a:rPr b="1" lang="en"/>
              <a:t>Twitter:</a:t>
            </a:r>
            <a:r>
              <a:rPr lang="en"/>
              <a:t> @CG_OR_WA</a:t>
            </a:r>
            <a:endParaRPr/>
          </a:p>
          <a:p>
            <a:pPr indent="0" lvl="0" marL="0" rtl="0" algn="ctr">
              <a:spcBef>
                <a:spcPts val="1200"/>
              </a:spcBef>
              <a:spcAft>
                <a:spcPts val="1200"/>
              </a:spcAft>
              <a:buNone/>
            </a:pPr>
            <a:r>
              <a:rPr b="1" lang="en"/>
              <a:t>Instagram:</a:t>
            </a:r>
            <a:r>
              <a:rPr lang="en"/>
              <a:t> CommonGroundORWA</a:t>
            </a:r>
            <a:endParaRPr/>
          </a:p>
        </p:txBody>
      </p:sp>
      <p:pic>
        <p:nvPicPr>
          <p:cNvPr id="401" name="Google Shape;401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84575" y="4006250"/>
            <a:ext cx="530351" cy="397775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402" name="Google Shape;402;p4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047062" y="3571543"/>
            <a:ext cx="397589" cy="397773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403" name="Google Shape;403;p4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319500" y="3098525"/>
            <a:ext cx="397600" cy="3976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sp>
        <p:nvSpPr>
          <p:cNvPr id="404" name="Google Shape;404;p40"/>
          <p:cNvSpPr/>
          <p:nvPr/>
        </p:nvSpPr>
        <p:spPr>
          <a:xfrm>
            <a:off x="6674100" y="2718000"/>
            <a:ext cx="2408400" cy="2338800"/>
          </a:xfrm>
          <a:prstGeom prst="ellipse">
            <a:avLst/>
          </a:prstGeom>
          <a:solidFill>
            <a:schemeClr val="dk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  <a:effectLst>
            <a:outerShdw blurRad="271463" rotWithShape="0" algn="bl" dist="57150">
              <a:srgbClr val="000000">
                <a:alpha val="75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405" name="Google Shape;405;p4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59988" y="3410400"/>
            <a:ext cx="2036634" cy="954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15"/>
          <p:cNvSpPr txBox="1"/>
          <p:nvPr>
            <p:ph idx="1" type="body"/>
          </p:nvPr>
        </p:nvSpPr>
        <p:spPr>
          <a:xfrm>
            <a:off x="1480150" y="305875"/>
            <a:ext cx="6312000" cy="927000"/>
          </a:xfrm>
          <a:prstGeom prst="rect">
            <a:avLst/>
          </a:prstGeom>
          <a:solidFill>
            <a:schemeClr val="accent5"/>
          </a:solidFill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rmAutofit fontScale="25000" lnSpcReduction="20000"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876">
                <a:latin typeface="Roboto Slab"/>
                <a:ea typeface="Roboto Slab"/>
                <a:cs typeface="Roboto Slab"/>
                <a:sym typeface="Roboto Slab"/>
              </a:rPr>
              <a:t>The Principle of Economic Justice</a:t>
            </a:r>
            <a:endParaRPr b="1" sz="8876">
              <a:latin typeface="Roboto Slab"/>
              <a:ea typeface="Roboto Slab"/>
              <a:cs typeface="Roboto Slab"/>
              <a:sym typeface="Roboto Slab"/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5276">
              <a:latin typeface="Roboto Slab"/>
              <a:ea typeface="Roboto Slab"/>
              <a:cs typeface="Roboto Slab"/>
              <a:sym typeface="Roboto Slab"/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8876">
                <a:latin typeface="Roboto Slab"/>
                <a:ea typeface="Roboto Slab"/>
                <a:cs typeface="Roboto Slab"/>
                <a:sym typeface="Roboto Slab"/>
              </a:rPr>
              <a:t>Value accrues to the creator of the value</a:t>
            </a:r>
            <a:endParaRPr i="1" sz="14098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621"/>
          </a:p>
          <a:p>
            <a:pPr indent="0" lvl="0" marL="457200" rtl="0" algn="ctr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sp>
        <p:nvSpPr>
          <p:cNvPr id="81" name="Google Shape;81;p15"/>
          <p:cNvSpPr txBox="1"/>
          <p:nvPr/>
        </p:nvSpPr>
        <p:spPr>
          <a:xfrm>
            <a:off x="450500" y="1619100"/>
            <a:ext cx="3514500" cy="789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62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Factors of </a:t>
            </a:r>
            <a:endParaRPr b="1" sz="2621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62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Production: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82" name="Google Shape;82;p15"/>
          <p:cNvSpPr txBox="1"/>
          <p:nvPr/>
        </p:nvSpPr>
        <p:spPr>
          <a:xfrm>
            <a:off x="2971875" y="1820700"/>
            <a:ext cx="1334100" cy="588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b="1" lang="en" sz="262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Return: 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83" name="Google Shape;83;p15"/>
          <p:cNvSpPr txBox="1"/>
          <p:nvPr/>
        </p:nvSpPr>
        <p:spPr>
          <a:xfrm>
            <a:off x="5016875" y="1619100"/>
            <a:ext cx="3514500" cy="789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62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Productive</a:t>
            </a:r>
            <a:endParaRPr b="1" sz="2621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62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Enterprise:</a:t>
            </a:r>
            <a:endParaRPr b="1" sz="2621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84" name="Google Shape;84;p15"/>
          <p:cNvSpPr txBox="1"/>
          <p:nvPr/>
        </p:nvSpPr>
        <p:spPr>
          <a:xfrm>
            <a:off x="5134950" y="2571750"/>
            <a:ext cx="2138700" cy="4872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262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Employment</a:t>
            </a:r>
            <a:endParaRPr i="1"/>
          </a:p>
        </p:txBody>
      </p:sp>
      <p:sp>
        <p:nvSpPr>
          <p:cNvPr id="85" name="Google Shape;85;p15"/>
          <p:cNvSpPr txBox="1"/>
          <p:nvPr/>
        </p:nvSpPr>
        <p:spPr>
          <a:xfrm>
            <a:off x="5134950" y="3140325"/>
            <a:ext cx="3000000" cy="4872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262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Economic Growth</a:t>
            </a:r>
            <a:endParaRPr i="1"/>
          </a:p>
        </p:txBody>
      </p:sp>
      <p:sp>
        <p:nvSpPr>
          <p:cNvPr id="86" name="Google Shape;86;p15"/>
          <p:cNvSpPr txBox="1"/>
          <p:nvPr/>
        </p:nvSpPr>
        <p:spPr>
          <a:xfrm>
            <a:off x="5134950" y="3708900"/>
            <a:ext cx="3000000" cy="4872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262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Conservation</a:t>
            </a:r>
            <a:endParaRPr/>
          </a:p>
        </p:txBody>
      </p:sp>
      <p:sp>
        <p:nvSpPr>
          <p:cNvPr id="87" name="Google Shape;87;p15"/>
          <p:cNvSpPr txBox="1"/>
          <p:nvPr/>
        </p:nvSpPr>
        <p:spPr>
          <a:xfrm>
            <a:off x="778800" y="2571750"/>
            <a:ext cx="1074600" cy="487200"/>
          </a:xfrm>
          <a:prstGeom prst="rect">
            <a:avLst/>
          </a:prstGeom>
          <a:solidFill>
            <a:schemeClr val="accent5"/>
          </a:solidFill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62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Labor</a:t>
            </a:r>
            <a:endParaRPr b="1"/>
          </a:p>
        </p:txBody>
      </p:sp>
      <p:sp>
        <p:nvSpPr>
          <p:cNvPr id="88" name="Google Shape;88;p15"/>
          <p:cNvSpPr txBox="1"/>
          <p:nvPr/>
        </p:nvSpPr>
        <p:spPr>
          <a:xfrm>
            <a:off x="697350" y="3140325"/>
            <a:ext cx="1237500" cy="487200"/>
          </a:xfrm>
          <a:prstGeom prst="rect">
            <a:avLst/>
          </a:prstGeom>
          <a:solidFill>
            <a:schemeClr val="accent5"/>
          </a:solidFill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62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Capital</a:t>
            </a:r>
            <a:endParaRPr b="1"/>
          </a:p>
        </p:txBody>
      </p:sp>
      <p:sp>
        <p:nvSpPr>
          <p:cNvPr id="89" name="Google Shape;89;p15"/>
          <p:cNvSpPr txBox="1"/>
          <p:nvPr/>
        </p:nvSpPr>
        <p:spPr>
          <a:xfrm>
            <a:off x="819600" y="3708900"/>
            <a:ext cx="993000" cy="487200"/>
          </a:xfrm>
          <a:prstGeom prst="rect">
            <a:avLst/>
          </a:prstGeom>
          <a:solidFill>
            <a:schemeClr val="accent5"/>
          </a:solidFill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62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Land</a:t>
            </a:r>
            <a:endParaRPr b="1"/>
          </a:p>
        </p:txBody>
      </p:sp>
      <p:sp>
        <p:nvSpPr>
          <p:cNvPr id="90" name="Google Shape;90;p15"/>
          <p:cNvSpPr/>
          <p:nvPr/>
        </p:nvSpPr>
        <p:spPr>
          <a:xfrm>
            <a:off x="2304025" y="2687725"/>
            <a:ext cx="521400" cy="3348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accent5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1" name="Google Shape;91;p15"/>
          <p:cNvSpPr/>
          <p:nvPr/>
        </p:nvSpPr>
        <p:spPr>
          <a:xfrm>
            <a:off x="2304025" y="3216525"/>
            <a:ext cx="521400" cy="3348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accent5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2" name="Google Shape;92;p15"/>
          <p:cNvSpPr/>
          <p:nvPr/>
        </p:nvSpPr>
        <p:spPr>
          <a:xfrm>
            <a:off x="2304025" y="3745325"/>
            <a:ext cx="521400" cy="3348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accent5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3" name="Google Shape;93;p15"/>
          <p:cNvSpPr/>
          <p:nvPr/>
        </p:nvSpPr>
        <p:spPr>
          <a:xfrm>
            <a:off x="3087600" y="2597550"/>
            <a:ext cx="1480500" cy="487200"/>
          </a:xfrm>
          <a:prstGeom prst="ellipse">
            <a:avLst/>
          </a:prstGeom>
          <a:solidFill>
            <a:schemeClr val="accent5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4" name="Google Shape;94;p15"/>
          <p:cNvSpPr/>
          <p:nvPr/>
        </p:nvSpPr>
        <p:spPr>
          <a:xfrm>
            <a:off x="3087600" y="3114525"/>
            <a:ext cx="1480500" cy="487200"/>
          </a:xfrm>
          <a:prstGeom prst="ellipse">
            <a:avLst/>
          </a:prstGeom>
          <a:solidFill>
            <a:schemeClr val="accent5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5" name="Google Shape;95;p15"/>
          <p:cNvSpPr/>
          <p:nvPr/>
        </p:nvSpPr>
        <p:spPr>
          <a:xfrm>
            <a:off x="3087600" y="3683100"/>
            <a:ext cx="1480500" cy="487200"/>
          </a:xfrm>
          <a:prstGeom prst="ellipse">
            <a:avLst/>
          </a:prstGeom>
          <a:solidFill>
            <a:schemeClr val="accent5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6" name="Google Shape;96;p15"/>
          <p:cNvSpPr txBox="1"/>
          <p:nvPr/>
        </p:nvSpPr>
        <p:spPr>
          <a:xfrm>
            <a:off x="3234750" y="2627325"/>
            <a:ext cx="1263300" cy="48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62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Wages</a:t>
            </a:r>
            <a:endParaRPr b="1"/>
          </a:p>
        </p:txBody>
      </p:sp>
      <p:sp>
        <p:nvSpPr>
          <p:cNvPr id="97" name="Google Shape;97;p15"/>
          <p:cNvSpPr txBox="1"/>
          <p:nvPr/>
        </p:nvSpPr>
        <p:spPr>
          <a:xfrm>
            <a:off x="3160800" y="3140325"/>
            <a:ext cx="1411200" cy="48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62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Interest</a:t>
            </a:r>
            <a:endParaRPr b="1"/>
          </a:p>
        </p:txBody>
      </p:sp>
      <p:sp>
        <p:nvSpPr>
          <p:cNvPr id="98" name="Google Shape;98;p15"/>
          <p:cNvSpPr txBox="1"/>
          <p:nvPr/>
        </p:nvSpPr>
        <p:spPr>
          <a:xfrm>
            <a:off x="3394650" y="3708900"/>
            <a:ext cx="943500" cy="48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62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Rent</a:t>
            </a:r>
            <a:endParaRPr b="1"/>
          </a:p>
        </p:txBody>
      </p:sp>
      <p:sp>
        <p:nvSpPr>
          <p:cNvPr id="99" name="Google Shape;99;p15"/>
          <p:cNvSpPr txBox="1"/>
          <p:nvPr/>
        </p:nvSpPr>
        <p:spPr>
          <a:xfrm>
            <a:off x="1774750" y="4626950"/>
            <a:ext cx="5722800" cy="42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 sz="212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Rent</a:t>
            </a:r>
            <a:r>
              <a:rPr i="1" lang="en" sz="212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- unearned income from rising land value</a:t>
            </a:r>
            <a:endParaRPr i="1" sz="900"/>
          </a:p>
        </p:txBody>
      </p:sp>
      <p:sp>
        <p:nvSpPr>
          <p:cNvPr id="100" name="Google Shape;100;p15"/>
          <p:cNvSpPr/>
          <p:nvPr/>
        </p:nvSpPr>
        <p:spPr>
          <a:xfrm>
            <a:off x="8078350" y="4114475"/>
            <a:ext cx="1004100" cy="942300"/>
          </a:xfrm>
          <a:prstGeom prst="ellipse">
            <a:avLst/>
          </a:prstGeom>
          <a:solidFill>
            <a:schemeClr val="dk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  <a:effectLst>
            <a:outerShdw blurRad="271463" rotWithShape="0" algn="bl" dist="57150">
              <a:srgbClr val="000000">
                <a:alpha val="75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01" name="Google Shape;101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146222" y="4382136"/>
            <a:ext cx="868408" cy="40675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16"/>
          <p:cNvSpPr txBox="1"/>
          <p:nvPr>
            <p:ph type="title"/>
          </p:nvPr>
        </p:nvSpPr>
        <p:spPr>
          <a:xfrm>
            <a:off x="387900" y="222150"/>
            <a:ext cx="8368200" cy="1183800"/>
          </a:xfrm>
          <a:prstGeom prst="rect">
            <a:avLst/>
          </a:prstGeom>
          <a:solidFill>
            <a:schemeClr val="accent5"/>
          </a:solidFill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b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The Economic Principles of Land Value Taxation</a:t>
            </a:r>
            <a:endParaRPr b="1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2333"/>
              <a:t>Land value belongs to the community</a:t>
            </a:r>
            <a:endParaRPr i="1" sz="2333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2333"/>
              <a:t>Building value belongs to the owner</a:t>
            </a:r>
            <a:endParaRPr i="1" sz="2333"/>
          </a:p>
        </p:txBody>
      </p:sp>
      <p:sp>
        <p:nvSpPr>
          <p:cNvPr id="107" name="Google Shape;107;p16"/>
          <p:cNvSpPr txBox="1"/>
          <p:nvPr>
            <p:ph idx="1" type="body"/>
          </p:nvPr>
        </p:nvSpPr>
        <p:spPr>
          <a:xfrm>
            <a:off x="387900" y="1413125"/>
            <a:ext cx="3390300" cy="192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2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295"/>
              <a:t>Land Value</a:t>
            </a:r>
            <a:endParaRPr b="1" sz="3295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Represents the presence of…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/>
              <a:t>- </a:t>
            </a:r>
            <a:r>
              <a:rPr lang="en" sz="1600"/>
              <a:t>Public infrastructure</a:t>
            </a:r>
            <a:endParaRPr sz="16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/>
              <a:t>- Public facilities &amp; services</a:t>
            </a:r>
            <a:endParaRPr sz="16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/>
              <a:t>- Area amenities &amp; desirability</a:t>
            </a:r>
            <a:endParaRPr sz="16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/>
              <a:t>- Accessibility</a:t>
            </a:r>
            <a:endParaRPr sz="1600"/>
          </a:p>
        </p:txBody>
      </p:sp>
      <p:sp>
        <p:nvSpPr>
          <p:cNvPr id="108" name="Google Shape;108;p16"/>
          <p:cNvSpPr txBox="1"/>
          <p:nvPr>
            <p:ph idx="1" type="body"/>
          </p:nvPr>
        </p:nvSpPr>
        <p:spPr>
          <a:xfrm>
            <a:off x="4919400" y="1413125"/>
            <a:ext cx="3836700" cy="2163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200"/>
              <a:t>Building &amp; Improvement Value</a:t>
            </a:r>
            <a:endParaRPr b="1" sz="32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/>
              <a:t>- </a:t>
            </a:r>
            <a:r>
              <a:rPr lang="en" sz="1600"/>
              <a:t>Represents owners capital investment</a:t>
            </a:r>
            <a:endParaRPr sz="1600"/>
          </a:p>
        </p:txBody>
      </p:sp>
      <p:pic>
        <p:nvPicPr>
          <p:cNvPr id="109" name="Google Shape;109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12074" y="3222050"/>
            <a:ext cx="2341975" cy="1813425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110" name="Google Shape;110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83400" y="3034875"/>
            <a:ext cx="2052101" cy="2052101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sp>
        <p:nvSpPr>
          <p:cNvPr id="111" name="Google Shape;111;p16"/>
          <p:cNvSpPr txBox="1"/>
          <p:nvPr/>
        </p:nvSpPr>
        <p:spPr>
          <a:xfrm>
            <a:off x="4535175" y="3619525"/>
            <a:ext cx="974700" cy="8313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Privately-created </a:t>
            </a:r>
            <a:endParaRPr b="1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value</a:t>
            </a:r>
            <a:endParaRPr b="1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12" name="Google Shape;112;p16"/>
          <p:cNvSpPr txBox="1"/>
          <p:nvPr/>
        </p:nvSpPr>
        <p:spPr>
          <a:xfrm>
            <a:off x="3254050" y="3619525"/>
            <a:ext cx="974700" cy="8313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Socially-</a:t>
            </a:r>
            <a:r>
              <a:rPr b="1" lang="en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created value</a:t>
            </a:r>
            <a:endParaRPr b="1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13" name="Google Shape;113;p16"/>
          <p:cNvSpPr txBox="1"/>
          <p:nvPr/>
        </p:nvSpPr>
        <p:spPr>
          <a:xfrm>
            <a:off x="3908650" y="3835075"/>
            <a:ext cx="9747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VS</a:t>
            </a:r>
            <a:endParaRPr b="1" i="1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14" name="Google Shape;114;p16"/>
          <p:cNvSpPr/>
          <p:nvPr/>
        </p:nvSpPr>
        <p:spPr>
          <a:xfrm>
            <a:off x="8078350" y="4114475"/>
            <a:ext cx="1004100" cy="942300"/>
          </a:xfrm>
          <a:prstGeom prst="ellipse">
            <a:avLst/>
          </a:prstGeom>
          <a:solidFill>
            <a:schemeClr val="dk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  <a:effectLst>
            <a:outerShdw blurRad="271463" rotWithShape="0" algn="bl" dist="57150">
              <a:srgbClr val="000000">
                <a:alpha val="75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15" name="Google Shape;115;p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146222" y="4382136"/>
            <a:ext cx="868408" cy="40675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17"/>
          <p:cNvSpPr txBox="1"/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Principle of Progressive Taxation</a:t>
            </a:r>
            <a:endParaRPr b="1"/>
          </a:p>
        </p:txBody>
      </p:sp>
      <p:sp>
        <p:nvSpPr>
          <p:cNvPr id="121" name="Google Shape;121;p17"/>
          <p:cNvSpPr txBox="1"/>
          <p:nvPr>
            <p:ph idx="1" type="body"/>
          </p:nvPr>
        </p:nvSpPr>
        <p:spPr>
          <a:xfrm>
            <a:off x="1319125" y="1277925"/>
            <a:ext cx="6379500" cy="1368900"/>
          </a:xfrm>
          <a:prstGeom prst="rect">
            <a:avLst/>
          </a:prstGeom>
          <a:solidFill>
            <a:schemeClr val="accent5"/>
          </a:solidFill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rmAutofit fontScale="25000" lnSpcReduction="2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9021"/>
              <a:t>A tax tends to diminish its tax base.</a:t>
            </a:r>
            <a:endParaRPr b="1" sz="9021"/>
          </a:p>
          <a:p>
            <a:pPr indent="0" lvl="0" marL="0" rtl="0" algn="ctr">
              <a:spcBef>
                <a:spcPts val="1200"/>
              </a:spcBef>
              <a:spcAft>
                <a:spcPts val="0"/>
              </a:spcAft>
              <a:buNone/>
            </a:pPr>
            <a:r>
              <a:rPr b="1" i="1" lang="en" sz="8221"/>
              <a:t>What is in the public interest should be taxed </a:t>
            </a:r>
            <a:r>
              <a:rPr b="1" i="1" lang="en" sz="8221" u="sng"/>
              <a:t>less</a:t>
            </a:r>
            <a:r>
              <a:rPr b="1" i="1" lang="en" sz="8221"/>
              <a:t>.</a:t>
            </a:r>
            <a:endParaRPr b="1" i="1" sz="8221"/>
          </a:p>
          <a:p>
            <a:pPr indent="0" lvl="0" marL="0" rtl="0" algn="ctr">
              <a:spcBef>
                <a:spcPts val="1200"/>
              </a:spcBef>
              <a:spcAft>
                <a:spcPts val="0"/>
              </a:spcAft>
              <a:buNone/>
            </a:pPr>
            <a:r>
              <a:rPr b="1" i="1" lang="en" sz="8221"/>
              <a:t>What is not desirable should be taxed </a:t>
            </a:r>
            <a:r>
              <a:rPr b="1" i="1" lang="en" sz="8221" u="sng"/>
              <a:t>more</a:t>
            </a:r>
            <a:r>
              <a:rPr b="1" i="1" lang="en" sz="8221"/>
              <a:t>.</a:t>
            </a:r>
            <a:endParaRPr b="1" i="1" sz="8221"/>
          </a:p>
          <a:p>
            <a:pPr indent="0" lvl="0" marL="0" rtl="0" algn="ctr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2621"/>
          </a:p>
          <a:p>
            <a:pPr indent="0" lvl="0" marL="457200" rtl="0" algn="ctr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sp>
        <p:nvSpPr>
          <p:cNvPr id="122" name="Google Shape;122;p17"/>
          <p:cNvSpPr txBox="1"/>
          <p:nvPr/>
        </p:nvSpPr>
        <p:spPr>
          <a:xfrm>
            <a:off x="2793700" y="3061075"/>
            <a:ext cx="4385100" cy="17625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Job Growth</a:t>
            </a:r>
            <a:endParaRPr sz="25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25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Capital </a:t>
            </a:r>
            <a:r>
              <a:rPr lang="en" sz="25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investment</a:t>
            </a:r>
            <a:endParaRPr sz="25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" sz="25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Land/Resource Consumption</a:t>
            </a:r>
            <a:endParaRPr sz="25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23" name="Google Shape;123;p17"/>
          <p:cNvSpPr/>
          <p:nvPr/>
        </p:nvSpPr>
        <p:spPr>
          <a:xfrm rot="-5400000">
            <a:off x="2430075" y="4407275"/>
            <a:ext cx="295500" cy="2898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accent5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4" name="Google Shape;124;p17"/>
          <p:cNvSpPr/>
          <p:nvPr/>
        </p:nvSpPr>
        <p:spPr>
          <a:xfrm rot="5400000">
            <a:off x="2424375" y="3809900"/>
            <a:ext cx="306900" cy="2898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accent5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5" name="Google Shape;125;p17"/>
          <p:cNvSpPr/>
          <p:nvPr/>
        </p:nvSpPr>
        <p:spPr>
          <a:xfrm rot="5400000">
            <a:off x="2424375" y="3206825"/>
            <a:ext cx="306900" cy="2898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accent5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6" name="Google Shape;126;p17"/>
          <p:cNvSpPr/>
          <p:nvPr/>
        </p:nvSpPr>
        <p:spPr>
          <a:xfrm>
            <a:off x="8078350" y="4114475"/>
            <a:ext cx="1004100" cy="942300"/>
          </a:xfrm>
          <a:prstGeom prst="ellipse">
            <a:avLst/>
          </a:prstGeom>
          <a:solidFill>
            <a:schemeClr val="dk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  <a:effectLst>
            <a:outerShdw blurRad="271463" rotWithShape="0" algn="bl" dist="57150">
              <a:srgbClr val="000000">
                <a:alpha val="75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27" name="Google Shape;127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146222" y="4382136"/>
            <a:ext cx="868408" cy="40675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18"/>
          <p:cNvSpPr/>
          <p:nvPr/>
        </p:nvSpPr>
        <p:spPr>
          <a:xfrm>
            <a:off x="611000" y="3473075"/>
            <a:ext cx="8040300" cy="1571100"/>
          </a:xfrm>
          <a:prstGeom prst="rect">
            <a:avLst/>
          </a:prstGeom>
          <a:solidFill>
            <a:schemeClr val="accent5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78000"/>
              </a:srgbClr>
            </a:outerShdw>
            <a:reflection blurRad="0" dir="5400000" dist="38100" endA="0" endPos="30000" fadeDir="5400012" kx="0" rotWithShape="0" algn="bl" stA="0" stPos="0" sy="-100000" ky="0"/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3" name="Google Shape;133;p18"/>
          <p:cNvSpPr txBox="1"/>
          <p:nvPr>
            <p:ph type="title"/>
          </p:nvPr>
        </p:nvSpPr>
        <p:spPr>
          <a:xfrm>
            <a:off x="387900" y="144925"/>
            <a:ext cx="8368200" cy="9993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b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The current </a:t>
            </a:r>
            <a:r>
              <a:rPr b="1" lang="en"/>
              <a:t>property</a:t>
            </a:r>
            <a:r>
              <a:rPr b="1" lang="en"/>
              <a:t> tax system does </a:t>
            </a:r>
            <a:endParaRPr b="1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just the opposite!</a:t>
            </a:r>
            <a:endParaRPr b="1"/>
          </a:p>
        </p:txBody>
      </p:sp>
      <p:sp>
        <p:nvSpPr>
          <p:cNvPr id="134" name="Google Shape;134;p18"/>
          <p:cNvSpPr txBox="1"/>
          <p:nvPr>
            <p:ph idx="1" type="body"/>
          </p:nvPr>
        </p:nvSpPr>
        <p:spPr>
          <a:xfrm>
            <a:off x="387900" y="1329425"/>
            <a:ext cx="8368200" cy="3239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100"/>
              <a:t>Taxing Capital investment more </a:t>
            </a:r>
            <a:endParaRPr b="1" sz="2100"/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900"/>
              <a:t>&amp;</a:t>
            </a:r>
            <a:r>
              <a:rPr b="1" lang="en" sz="1600"/>
              <a:t> </a:t>
            </a:r>
            <a:endParaRPr b="1" sz="1600"/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100"/>
              <a:t>Land/Resource consumption less</a:t>
            </a:r>
            <a:endParaRPr b="1" sz="21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2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/>
              <a:t>By taxing land and improvement values at the same rate, the bulk of a jurisdiction’s tax falls on building investments. The tax falls lightly on land-consuming uses where building investments are minimal.</a:t>
            </a:r>
            <a:endParaRPr sz="1500"/>
          </a:p>
          <a:p>
            <a:pPr indent="0" lvl="0" marL="0" rtl="0" algn="ctr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b="1" i="1" sz="23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/>
          </a:p>
        </p:txBody>
      </p:sp>
      <p:sp>
        <p:nvSpPr>
          <p:cNvPr id="135" name="Google Shape;135;p18"/>
          <p:cNvSpPr/>
          <p:nvPr/>
        </p:nvSpPr>
        <p:spPr>
          <a:xfrm rot="-5400000">
            <a:off x="6556475" y="1433200"/>
            <a:ext cx="295500" cy="2898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accent5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6" name="Google Shape;136;p18"/>
          <p:cNvSpPr/>
          <p:nvPr/>
        </p:nvSpPr>
        <p:spPr>
          <a:xfrm rot="5400000">
            <a:off x="6627300" y="2100550"/>
            <a:ext cx="295500" cy="2898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accent5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7" name="Google Shape;137;p18"/>
          <p:cNvSpPr txBox="1"/>
          <p:nvPr/>
        </p:nvSpPr>
        <p:spPr>
          <a:xfrm>
            <a:off x="714000" y="3782075"/>
            <a:ext cx="3858000" cy="10467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Urban Sprawl</a:t>
            </a:r>
            <a:endParaRPr sz="23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• Devouring valuable resource lands </a:t>
            </a:r>
            <a:endParaRPr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• Creating high household transportation costs</a:t>
            </a:r>
            <a:endParaRPr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38" name="Google Shape;138;p18"/>
          <p:cNvSpPr txBox="1"/>
          <p:nvPr/>
        </p:nvSpPr>
        <p:spPr>
          <a:xfrm>
            <a:off x="4612175" y="3782075"/>
            <a:ext cx="4184100" cy="12621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Land Price Inflation</a:t>
            </a:r>
            <a:endParaRPr b="1" sz="28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• Incentivizing rent-seeking, i.e. land speculation and windfalls </a:t>
            </a:r>
            <a:endParaRPr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• Driving high housing costs</a:t>
            </a:r>
            <a:endParaRPr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39" name="Google Shape;139;p18"/>
          <p:cNvSpPr txBox="1"/>
          <p:nvPr/>
        </p:nvSpPr>
        <p:spPr>
          <a:xfrm>
            <a:off x="3451925" y="3408700"/>
            <a:ext cx="2124300" cy="5850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b="1" i="1" lang="en" sz="26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The Results?</a:t>
            </a:r>
            <a:endParaRPr b="1" sz="1700"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19"/>
          <p:cNvSpPr txBox="1"/>
          <p:nvPr>
            <p:ph idx="1" type="body"/>
          </p:nvPr>
        </p:nvSpPr>
        <p:spPr>
          <a:xfrm>
            <a:off x="1333975" y="1526675"/>
            <a:ext cx="6379500" cy="508500"/>
          </a:xfrm>
          <a:prstGeom prst="rect">
            <a:avLst/>
          </a:prstGeom>
          <a:solidFill>
            <a:schemeClr val="accent5"/>
          </a:solidFill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rmAutofit fontScale="25000"/>
          </a:bodyPr>
          <a:lstStyle/>
          <a:p>
            <a:pPr indent="0" lvl="0" marL="0" rtl="0" algn="ctr">
              <a:spcBef>
                <a:spcPts val="0"/>
              </a:spcBef>
              <a:spcAft>
                <a:spcPts val="1200"/>
              </a:spcAft>
              <a:buNone/>
            </a:pPr>
            <a:r>
              <a:rPr b="1" i="1" lang="en" sz="8221"/>
              <a:t>LVT taxes improvement assessments at a lower rate.</a:t>
            </a:r>
            <a:endParaRPr/>
          </a:p>
        </p:txBody>
      </p:sp>
      <p:sp>
        <p:nvSpPr>
          <p:cNvPr id="145" name="Google Shape;145;p19"/>
          <p:cNvSpPr txBox="1"/>
          <p:nvPr>
            <p:ph idx="1" type="body"/>
          </p:nvPr>
        </p:nvSpPr>
        <p:spPr>
          <a:xfrm>
            <a:off x="1333975" y="2945325"/>
            <a:ext cx="6315000" cy="456900"/>
          </a:xfrm>
          <a:prstGeom prst="rect">
            <a:avLst/>
          </a:prstGeom>
          <a:solidFill>
            <a:schemeClr val="accent5"/>
          </a:solidFill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rmAutofit fontScale="25000" lnSpcReduction="2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 sz="9600"/>
              <a:t>LVT taxes land assessments at a higher rate. </a:t>
            </a:r>
            <a:endParaRPr b="1" i="1" sz="9600"/>
          </a:p>
          <a:p>
            <a:pPr indent="0" lvl="0" marL="0" rtl="0" algn="ctr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2621"/>
          </a:p>
          <a:p>
            <a:pPr indent="0" lvl="0" marL="457200" rtl="0" algn="ctr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sp>
        <p:nvSpPr>
          <p:cNvPr id="146" name="Google Shape;146;p19"/>
          <p:cNvSpPr txBox="1"/>
          <p:nvPr/>
        </p:nvSpPr>
        <p:spPr>
          <a:xfrm>
            <a:off x="876925" y="707750"/>
            <a:ext cx="7293600" cy="55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b="1" lang="en" sz="242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What is in the public interest should be taxed </a:t>
            </a:r>
            <a:r>
              <a:rPr b="1" lang="en" sz="2421" u="sng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less</a:t>
            </a:r>
            <a:r>
              <a:rPr b="1" lang="en" sz="242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.</a:t>
            </a:r>
            <a:endParaRPr b="1" sz="1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47" name="Google Shape;147;p19"/>
          <p:cNvSpPr txBox="1"/>
          <p:nvPr/>
        </p:nvSpPr>
        <p:spPr>
          <a:xfrm>
            <a:off x="973475" y="2132588"/>
            <a:ext cx="7293600" cy="56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b="1" lang="en" sz="25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What is not desirable should be taxed </a:t>
            </a:r>
            <a:r>
              <a:rPr b="1" lang="en" sz="2500" u="sng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more</a:t>
            </a:r>
            <a:r>
              <a:rPr b="1" lang="en" sz="25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.</a:t>
            </a:r>
            <a:endParaRPr b="1" sz="25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48" name="Google Shape;148;p19"/>
          <p:cNvSpPr/>
          <p:nvPr/>
        </p:nvSpPr>
        <p:spPr>
          <a:xfrm rot="5400000">
            <a:off x="4291975" y="1214450"/>
            <a:ext cx="399000" cy="2832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accent5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9" name="Google Shape;149;p19"/>
          <p:cNvSpPr/>
          <p:nvPr/>
        </p:nvSpPr>
        <p:spPr>
          <a:xfrm rot="5400000">
            <a:off x="4291975" y="2653500"/>
            <a:ext cx="399000" cy="2832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accent5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0" name="Google Shape;150;p19"/>
          <p:cNvSpPr txBox="1"/>
          <p:nvPr/>
        </p:nvSpPr>
        <p:spPr>
          <a:xfrm>
            <a:off x="876925" y="3758838"/>
            <a:ext cx="7293600" cy="8619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2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The equal rate tax should be replaced </a:t>
            </a:r>
            <a:endParaRPr b="1" sz="22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2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by a two-rate tax.</a:t>
            </a:r>
            <a:endParaRPr b="1" sz="22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51" name="Google Shape;151;p19"/>
          <p:cNvSpPr/>
          <p:nvPr/>
        </p:nvSpPr>
        <p:spPr>
          <a:xfrm>
            <a:off x="8078350" y="4114475"/>
            <a:ext cx="1004100" cy="942300"/>
          </a:xfrm>
          <a:prstGeom prst="ellipse">
            <a:avLst/>
          </a:prstGeom>
          <a:solidFill>
            <a:schemeClr val="dk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  <a:effectLst>
            <a:outerShdw blurRad="271463" rotWithShape="0" algn="bl" dist="57150">
              <a:srgbClr val="000000">
                <a:alpha val="75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52" name="Google Shape;152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146222" y="4382136"/>
            <a:ext cx="868408" cy="40675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20"/>
          <p:cNvSpPr txBox="1"/>
          <p:nvPr>
            <p:ph type="title"/>
          </p:nvPr>
        </p:nvSpPr>
        <p:spPr>
          <a:xfrm>
            <a:off x="387900" y="205625"/>
            <a:ext cx="8368200" cy="12126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COMPARISON</a:t>
            </a:r>
            <a:r>
              <a:rPr b="1" lang="en"/>
              <a:t> OF TWO </a:t>
            </a:r>
            <a:endParaRPr b="1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PROPERTY TAX SYSTEMS</a:t>
            </a:r>
            <a:r>
              <a:rPr lang="en"/>
              <a:t> </a:t>
            </a:r>
            <a:endParaRPr sz="2000"/>
          </a:p>
        </p:txBody>
      </p:sp>
      <p:sp>
        <p:nvSpPr>
          <p:cNvPr id="158" name="Google Shape;158;p20"/>
          <p:cNvSpPr txBox="1"/>
          <p:nvPr/>
        </p:nvSpPr>
        <p:spPr>
          <a:xfrm>
            <a:off x="3451025" y="1871438"/>
            <a:ext cx="4017000" cy="44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7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Conventional Uniform Ad Valorem Tax</a:t>
            </a:r>
            <a:endParaRPr b="1" sz="17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59" name="Google Shape;159;p20"/>
          <p:cNvSpPr txBox="1"/>
          <p:nvPr/>
        </p:nvSpPr>
        <p:spPr>
          <a:xfrm>
            <a:off x="3451025" y="3117663"/>
            <a:ext cx="4017000" cy="44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7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Two-rate Land Value Property Tax</a:t>
            </a:r>
            <a:endParaRPr b="1" sz="17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60" name="Google Shape;160;p20"/>
          <p:cNvSpPr/>
          <p:nvPr/>
        </p:nvSpPr>
        <p:spPr>
          <a:xfrm>
            <a:off x="3637725" y="2363375"/>
            <a:ext cx="1004100" cy="524700"/>
          </a:xfrm>
          <a:prstGeom prst="roundRect">
            <a:avLst>
              <a:gd fmla="val 16667" name="adj"/>
            </a:avLst>
          </a:prstGeom>
          <a:solidFill>
            <a:schemeClr val="accent5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1" name="Google Shape;161;p20"/>
          <p:cNvSpPr txBox="1"/>
          <p:nvPr/>
        </p:nvSpPr>
        <p:spPr>
          <a:xfrm>
            <a:off x="3789288" y="2310538"/>
            <a:ext cx="701700" cy="6465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5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Total Value</a:t>
            </a:r>
            <a:endParaRPr b="1" sz="15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62" name="Google Shape;162;p20"/>
          <p:cNvSpPr/>
          <p:nvPr/>
        </p:nvSpPr>
        <p:spPr>
          <a:xfrm>
            <a:off x="5277175" y="2371438"/>
            <a:ext cx="1004100" cy="524700"/>
          </a:xfrm>
          <a:prstGeom prst="roundRect">
            <a:avLst>
              <a:gd fmla="val 16667" name="adj"/>
            </a:avLst>
          </a:prstGeom>
          <a:solidFill>
            <a:schemeClr val="accent5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3" name="Google Shape;163;p20"/>
          <p:cNvSpPr txBox="1"/>
          <p:nvPr/>
        </p:nvSpPr>
        <p:spPr>
          <a:xfrm>
            <a:off x="5428375" y="2310550"/>
            <a:ext cx="701700" cy="6465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5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Tax</a:t>
            </a:r>
            <a:endParaRPr b="1" sz="15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5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Rate</a:t>
            </a:r>
            <a:endParaRPr b="1" sz="15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64" name="Google Shape;164;p20"/>
          <p:cNvSpPr/>
          <p:nvPr/>
        </p:nvSpPr>
        <p:spPr>
          <a:xfrm>
            <a:off x="4830800" y="2498638"/>
            <a:ext cx="257400" cy="270300"/>
          </a:xfrm>
          <a:prstGeom prst="mathMultiply">
            <a:avLst>
              <a:gd fmla="val 23520" name="adj1"/>
            </a:avLst>
          </a:prstGeom>
          <a:solidFill>
            <a:schemeClr val="accent5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5" name="Google Shape;165;p20"/>
          <p:cNvSpPr/>
          <p:nvPr/>
        </p:nvSpPr>
        <p:spPr>
          <a:xfrm>
            <a:off x="3637725" y="3589763"/>
            <a:ext cx="1004100" cy="524700"/>
          </a:xfrm>
          <a:prstGeom prst="roundRect">
            <a:avLst>
              <a:gd fmla="val 16667" name="adj"/>
            </a:avLst>
          </a:prstGeom>
          <a:solidFill>
            <a:schemeClr val="accent5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6" name="Google Shape;166;p20"/>
          <p:cNvSpPr txBox="1"/>
          <p:nvPr/>
        </p:nvSpPr>
        <p:spPr>
          <a:xfrm>
            <a:off x="3788925" y="3536925"/>
            <a:ext cx="701700" cy="6465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5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Bldg. Value</a:t>
            </a:r>
            <a:endParaRPr b="1" sz="15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67" name="Google Shape;167;p20"/>
          <p:cNvSpPr/>
          <p:nvPr/>
        </p:nvSpPr>
        <p:spPr>
          <a:xfrm>
            <a:off x="5277175" y="3597825"/>
            <a:ext cx="1004100" cy="524700"/>
          </a:xfrm>
          <a:prstGeom prst="roundRect">
            <a:avLst>
              <a:gd fmla="val 16667" name="adj"/>
            </a:avLst>
          </a:prstGeom>
          <a:solidFill>
            <a:schemeClr val="accent5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8" name="Google Shape;168;p20"/>
          <p:cNvSpPr txBox="1"/>
          <p:nvPr/>
        </p:nvSpPr>
        <p:spPr>
          <a:xfrm>
            <a:off x="5277200" y="3536950"/>
            <a:ext cx="1004100" cy="6465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5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Bldg.</a:t>
            </a:r>
            <a:r>
              <a:rPr b="1" lang="en" sz="15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Tax</a:t>
            </a:r>
            <a:endParaRPr b="1" sz="15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5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Rate</a:t>
            </a:r>
            <a:endParaRPr b="1" sz="15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69" name="Google Shape;169;p20"/>
          <p:cNvSpPr/>
          <p:nvPr/>
        </p:nvSpPr>
        <p:spPr>
          <a:xfrm>
            <a:off x="4830800" y="3725025"/>
            <a:ext cx="257400" cy="270300"/>
          </a:xfrm>
          <a:prstGeom prst="mathMultiply">
            <a:avLst>
              <a:gd fmla="val 23520" name="adj1"/>
            </a:avLst>
          </a:prstGeom>
          <a:solidFill>
            <a:schemeClr val="accent5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0" name="Google Shape;170;p20"/>
          <p:cNvSpPr/>
          <p:nvPr/>
        </p:nvSpPr>
        <p:spPr>
          <a:xfrm>
            <a:off x="3637725" y="4455363"/>
            <a:ext cx="1004100" cy="524700"/>
          </a:xfrm>
          <a:prstGeom prst="roundRect">
            <a:avLst>
              <a:gd fmla="val 16667" name="adj"/>
            </a:avLst>
          </a:prstGeom>
          <a:solidFill>
            <a:schemeClr val="accent5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1" name="Google Shape;171;p20"/>
          <p:cNvSpPr txBox="1"/>
          <p:nvPr/>
        </p:nvSpPr>
        <p:spPr>
          <a:xfrm>
            <a:off x="3788925" y="4402525"/>
            <a:ext cx="701700" cy="6465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5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Land</a:t>
            </a:r>
            <a:r>
              <a:rPr b="1" lang="en" sz="15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Value</a:t>
            </a:r>
            <a:endParaRPr b="1" sz="15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72" name="Google Shape;172;p20"/>
          <p:cNvSpPr/>
          <p:nvPr/>
        </p:nvSpPr>
        <p:spPr>
          <a:xfrm>
            <a:off x="5277175" y="4463425"/>
            <a:ext cx="1004100" cy="524700"/>
          </a:xfrm>
          <a:prstGeom prst="roundRect">
            <a:avLst>
              <a:gd fmla="val 16667" name="adj"/>
            </a:avLst>
          </a:prstGeom>
          <a:solidFill>
            <a:schemeClr val="accent5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3" name="Google Shape;173;p20"/>
          <p:cNvSpPr txBox="1"/>
          <p:nvPr/>
        </p:nvSpPr>
        <p:spPr>
          <a:xfrm>
            <a:off x="5277175" y="4402550"/>
            <a:ext cx="1004100" cy="6465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5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Land </a:t>
            </a:r>
            <a:r>
              <a:rPr b="1" lang="en" sz="15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Tax</a:t>
            </a:r>
            <a:endParaRPr b="1" sz="15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5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Rate</a:t>
            </a:r>
            <a:endParaRPr b="1" sz="15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74" name="Google Shape;174;p20"/>
          <p:cNvSpPr/>
          <p:nvPr/>
        </p:nvSpPr>
        <p:spPr>
          <a:xfrm>
            <a:off x="4830800" y="4590625"/>
            <a:ext cx="257400" cy="270300"/>
          </a:xfrm>
          <a:prstGeom prst="mathMultiply">
            <a:avLst>
              <a:gd fmla="val 23520" name="adj1"/>
            </a:avLst>
          </a:prstGeom>
          <a:solidFill>
            <a:schemeClr val="accent5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5" name="Google Shape;175;p20"/>
          <p:cNvSpPr/>
          <p:nvPr/>
        </p:nvSpPr>
        <p:spPr>
          <a:xfrm>
            <a:off x="6373625" y="2487075"/>
            <a:ext cx="354000" cy="270300"/>
          </a:xfrm>
          <a:prstGeom prst="mathEqual">
            <a:avLst>
              <a:gd fmla="val 23520" name="adj1"/>
              <a:gd fmla="val 11760" name="adj2"/>
            </a:avLst>
          </a:prstGeom>
          <a:solidFill>
            <a:schemeClr val="accent5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6" name="Google Shape;176;p20"/>
          <p:cNvSpPr/>
          <p:nvPr/>
        </p:nvSpPr>
        <p:spPr>
          <a:xfrm>
            <a:off x="6373625" y="4157813"/>
            <a:ext cx="354000" cy="270300"/>
          </a:xfrm>
          <a:prstGeom prst="mathEqual">
            <a:avLst>
              <a:gd fmla="val 23520" name="adj1"/>
              <a:gd fmla="val 11760" name="adj2"/>
            </a:avLst>
          </a:prstGeom>
          <a:solidFill>
            <a:schemeClr val="accent5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77" name="Google Shape;177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852225" y="2174913"/>
            <a:ext cx="910750" cy="91075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sp>
        <p:nvSpPr>
          <p:cNvPr id="178" name="Google Shape;178;p20"/>
          <p:cNvSpPr txBox="1"/>
          <p:nvPr/>
        </p:nvSpPr>
        <p:spPr>
          <a:xfrm>
            <a:off x="6986000" y="2892638"/>
            <a:ext cx="643200" cy="3540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Tax Bill</a:t>
            </a:r>
            <a:endParaRPr sz="11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79" name="Google Shape;179;p20"/>
          <p:cNvSpPr/>
          <p:nvPr/>
        </p:nvSpPr>
        <p:spPr>
          <a:xfrm>
            <a:off x="5650525" y="4176875"/>
            <a:ext cx="257400" cy="232200"/>
          </a:xfrm>
          <a:prstGeom prst="mathPlus">
            <a:avLst>
              <a:gd fmla="val 23520" name="adj1"/>
            </a:avLst>
          </a:prstGeom>
          <a:solidFill>
            <a:schemeClr val="accent5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80" name="Google Shape;180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852225" y="3757100"/>
            <a:ext cx="910750" cy="91075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sp>
        <p:nvSpPr>
          <p:cNvPr id="181" name="Google Shape;181;p20"/>
          <p:cNvSpPr txBox="1"/>
          <p:nvPr/>
        </p:nvSpPr>
        <p:spPr>
          <a:xfrm>
            <a:off x="6986000" y="4474825"/>
            <a:ext cx="643200" cy="3540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Tax Bill</a:t>
            </a:r>
            <a:endParaRPr sz="11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82" name="Google Shape;182;p20"/>
          <p:cNvSpPr txBox="1"/>
          <p:nvPr/>
        </p:nvSpPr>
        <p:spPr>
          <a:xfrm>
            <a:off x="831900" y="1284375"/>
            <a:ext cx="7480200" cy="70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rPr>
              <a:t>Method of Calculating Tax Bills for Individual Properties</a:t>
            </a:r>
            <a:endParaRPr sz="2000">
              <a:solidFill>
                <a:schemeClr val="dk1"/>
              </a:solidFill>
              <a:latin typeface="Roboto Slab"/>
              <a:ea typeface="Roboto Slab"/>
              <a:cs typeface="Roboto Slab"/>
              <a:sym typeface="Roboto Slab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83" name="Google Shape;183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367300" y="2015925"/>
            <a:ext cx="1808027" cy="12126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184" name="Google Shape;184;p2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367300" y="3360488"/>
            <a:ext cx="1808033" cy="1703973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sp>
        <p:nvSpPr>
          <p:cNvPr id="185" name="Google Shape;185;p20"/>
          <p:cNvSpPr/>
          <p:nvPr/>
        </p:nvSpPr>
        <p:spPr>
          <a:xfrm>
            <a:off x="8078350" y="4114475"/>
            <a:ext cx="1004100" cy="942300"/>
          </a:xfrm>
          <a:prstGeom prst="ellipse">
            <a:avLst/>
          </a:prstGeom>
          <a:solidFill>
            <a:schemeClr val="dk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  <a:effectLst>
            <a:outerShdw blurRad="271463" rotWithShape="0" algn="bl" dist="57150">
              <a:srgbClr val="000000">
                <a:alpha val="75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86" name="Google Shape;186;p2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146222" y="4382136"/>
            <a:ext cx="868408" cy="40675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21"/>
          <p:cNvSpPr txBox="1"/>
          <p:nvPr>
            <p:ph type="title"/>
          </p:nvPr>
        </p:nvSpPr>
        <p:spPr>
          <a:xfrm>
            <a:off x="37350" y="0"/>
            <a:ext cx="9069300" cy="9783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b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The </a:t>
            </a:r>
            <a:r>
              <a:rPr b="1" lang="en"/>
              <a:t>two-rate </a:t>
            </a:r>
            <a:r>
              <a:rPr b="1" lang="en" u="sng"/>
              <a:t>LVT Ratio</a:t>
            </a:r>
            <a:r>
              <a:rPr b="1" lang="en"/>
              <a:t> is expressed as the percentage of the total tax rate applied to land assessments</a:t>
            </a:r>
            <a:endParaRPr b="1"/>
          </a:p>
        </p:txBody>
      </p:sp>
      <p:sp>
        <p:nvSpPr>
          <p:cNvPr id="192" name="Google Shape;192;p21"/>
          <p:cNvSpPr txBox="1"/>
          <p:nvPr>
            <p:ph idx="1" type="body"/>
          </p:nvPr>
        </p:nvSpPr>
        <p:spPr>
          <a:xfrm>
            <a:off x="387900" y="978300"/>
            <a:ext cx="8368200" cy="51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100">
                <a:highlight>
                  <a:schemeClr val="accent5"/>
                </a:highlight>
              </a:rPr>
              <a:t>Example of an LVT tax rate structure during a phase-in period   </a:t>
            </a:r>
            <a:endParaRPr sz="1500"/>
          </a:p>
        </p:txBody>
      </p:sp>
      <p:graphicFrame>
        <p:nvGraphicFramePr>
          <p:cNvPr id="193" name="Google Shape;193;p21"/>
          <p:cNvGraphicFramePr/>
          <p:nvPr/>
        </p:nvGraphicFramePr>
        <p:xfrm>
          <a:off x="640250" y="149341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{59999855-844C-454C-84E5-9EF3E0A448EA}</a:tableStyleId>
              </a:tblPr>
              <a:tblGrid>
                <a:gridCol w="1572700"/>
                <a:gridCol w="1572700"/>
                <a:gridCol w="1572700"/>
                <a:gridCol w="1572700"/>
                <a:gridCol w="1572700"/>
              </a:tblGrid>
              <a:tr h="625100"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7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2100">
                          <a:solidFill>
                            <a:schemeClr val="dk1"/>
                          </a:solidFill>
                        </a:rPr>
                        <a:t>Phase-in Year</a:t>
                      </a:r>
                      <a:endParaRPr b="1" sz="2100">
                        <a:solidFill>
                          <a:schemeClr val="dk1"/>
                        </a:solidFill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7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2100">
                          <a:solidFill>
                            <a:schemeClr val="dk1"/>
                          </a:solidFill>
                        </a:rPr>
                        <a:t>Total Tax Rate</a:t>
                      </a:r>
                      <a:endParaRPr b="1" sz="2100">
                        <a:solidFill>
                          <a:schemeClr val="dk1"/>
                        </a:solidFill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7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2100">
                          <a:solidFill>
                            <a:schemeClr val="dk1"/>
                          </a:solidFill>
                        </a:rPr>
                        <a:t>LVT </a:t>
                      </a:r>
                      <a:endParaRPr b="1" sz="2100">
                        <a:solidFill>
                          <a:schemeClr val="dk1"/>
                        </a:solidFill>
                      </a:endParaRPr>
                    </a:p>
                    <a:p>
                      <a:pPr indent="0" lvl="0" marL="0" rtl="0" algn="ctr">
                        <a:lnSpc>
                          <a:spcPct val="7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2100">
                          <a:solidFill>
                            <a:schemeClr val="dk1"/>
                          </a:solidFill>
                        </a:rPr>
                        <a:t>Ratio</a:t>
                      </a:r>
                      <a:endParaRPr b="1" sz="2100">
                        <a:solidFill>
                          <a:schemeClr val="dk1"/>
                        </a:solidFill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7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2100">
                          <a:solidFill>
                            <a:schemeClr val="dk1"/>
                          </a:solidFill>
                        </a:rPr>
                        <a:t>Land Tax Rate</a:t>
                      </a:r>
                      <a:endParaRPr b="1" sz="2100">
                        <a:solidFill>
                          <a:schemeClr val="dk1"/>
                        </a:solidFill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7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2100">
                          <a:solidFill>
                            <a:schemeClr val="dk1"/>
                          </a:solidFill>
                        </a:rPr>
                        <a:t>Building Tax Rate</a:t>
                      </a:r>
                      <a:endParaRPr b="1" sz="2100">
                        <a:solidFill>
                          <a:schemeClr val="dk1"/>
                        </a:solidFill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77825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</a:rPr>
                        <a:t>Year 1</a:t>
                      </a:r>
                      <a:endParaRPr sz="1200">
                        <a:solidFill>
                          <a:schemeClr val="dk1"/>
                        </a:solidFill>
                      </a:endParaRPr>
                    </a:p>
                  </a:txBody>
                  <a:tcPr marT="91425" marB="91425" marR="91425" marL="91425"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</a:rPr>
                        <a:t>21.00</a:t>
                      </a:r>
                      <a:endParaRPr sz="1200">
                        <a:solidFill>
                          <a:schemeClr val="dk1"/>
                        </a:solidFill>
                      </a:endParaRPr>
                    </a:p>
                  </a:txBody>
                  <a:tcPr marT="91425" marB="91425" marR="91425" marL="91425"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</a:rPr>
                        <a:t>55%</a:t>
                      </a:r>
                      <a:endParaRPr sz="1200">
                        <a:solidFill>
                          <a:schemeClr val="dk1"/>
                        </a:solidFill>
                      </a:endParaRPr>
                    </a:p>
                  </a:txBody>
                  <a:tcPr marT="91425" marB="91425" marR="91425" marL="91425"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</a:rPr>
                        <a:t>24.03</a:t>
                      </a:r>
                      <a:endParaRPr sz="1200">
                        <a:solidFill>
                          <a:schemeClr val="dk1"/>
                        </a:solidFill>
                      </a:endParaRPr>
                    </a:p>
                  </a:txBody>
                  <a:tcPr marT="91425" marB="91425" marR="91425" marL="91425"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</a:rPr>
                        <a:t>19.66</a:t>
                      </a:r>
                      <a:endParaRPr sz="1200">
                        <a:solidFill>
                          <a:schemeClr val="dk1"/>
                        </a:solidFill>
                      </a:endParaRPr>
                    </a:p>
                  </a:txBody>
                  <a:tcPr marT="91425" marB="91425" marR="91425" marL="91425"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</a:tcPr>
                </a:tc>
              </a:tr>
              <a:tr h="277825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</a:rPr>
                        <a:t>Year </a:t>
                      </a:r>
                      <a:r>
                        <a:rPr lang="en" sz="1200">
                          <a:solidFill>
                            <a:schemeClr val="dk1"/>
                          </a:solidFill>
                        </a:rPr>
                        <a:t>2</a:t>
                      </a:r>
                      <a:endParaRPr sz="1200">
                        <a:solidFill>
                          <a:schemeClr val="dk1"/>
                        </a:solidFill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</a:rPr>
                        <a:t>(mill rate)</a:t>
                      </a:r>
                      <a:endParaRPr sz="1200">
                        <a:solidFill>
                          <a:schemeClr val="dk1"/>
                        </a:solidFill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</a:rPr>
                        <a:t>60%</a:t>
                      </a:r>
                      <a:r>
                        <a:rPr lang="en" sz="1200">
                          <a:solidFill>
                            <a:schemeClr val="dk1"/>
                          </a:solidFill>
                        </a:rPr>
                        <a:t> </a:t>
                      </a:r>
                      <a:endParaRPr sz="1200">
                        <a:solidFill>
                          <a:schemeClr val="dk1"/>
                        </a:solidFill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</a:rPr>
                        <a:t>27.14</a:t>
                      </a:r>
                      <a:endParaRPr sz="1200">
                        <a:solidFill>
                          <a:schemeClr val="dk1"/>
                        </a:solidFill>
                      </a:endParaRPr>
                    </a:p>
                  </a:txBody>
                  <a:tcPr marT="0" marB="91425" marR="91425" marL="91425" anchor="b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</a:rPr>
                        <a:t>18.09</a:t>
                      </a:r>
                      <a:endParaRPr sz="1200">
                        <a:solidFill>
                          <a:schemeClr val="dk1"/>
                        </a:solidFill>
                      </a:endParaRPr>
                    </a:p>
                  </a:txBody>
                  <a:tcPr marT="91425" marB="91425" marR="91425" marL="91425"/>
                </a:tc>
              </a:tr>
              <a:tr h="277825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</a:rPr>
                        <a:t>Year </a:t>
                      </a:r>
                      <a:r>
                        <a:rPr lang="en" sz="1200">
                          <a:solidFill>
                            <a:schemeClr val="dk1"/>
                          </a:solidFill>
                        </a:rPr>
                        <a:t>3</a:t>
                      </a:r>
                      <a:endParaRPr sz="1200">
                        <a:solidFill>
                          <a:schemeClr val="dk1"/>
                        </a:solidFill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200">
                        <a:solidFill>
                          <a:schemeClr val="dk1"/>
                        </a:solidFill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</a:rPr>
                        <a:t>65%</a:t>
                      </a:r>
                      <a:r>
                        <a:rPr lang="en" sz="1200">
                          <a:solidFill>
                            <a:schemeClr val="dk1"/>
                          </a:solidFill>
                        </a:rPr>
                        <a:t> </a:t>
                      </a:r>
                      <a:endParaRPr sz="1200">
                        <a:solidFill>
                          <a:schemeClr val="dk1"/>
                        </a:solidFill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</a:rPr>
                        <a:t>30.48</a:t>
                      </a:r>
                      <a:endParaRPr sz="1200">
                        <a:solidFill>
                          <a:schemeClr val="dk1"/>
                        </a:solidFill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</a:rPr>
                        <a:t>16.41</a:t>
                      </a:r>
                      <a:endParaRPr sz="1200">
                        <a:solidFill>
                          <a:schemeClr val="dk1"/>
                        </a:solidFill>
                      </a:endParaRPr>
                    </a:p>
                  </a:txBody>
                  <a:tcPr marT="91425" marB="91425" marR="91425" marL="91425"/>
                </a:tc>
              </a:tr>
              <a:tr h="277825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</a:rPr>
                        <a:t>Year </a:t>
                      </a:r>
                      <a:r>
                        <a:rPr lang="en" sz="1200">
                          <a:solidFill>
                            <a:schemeClr val="dk1"/>
                          </a:solidFill>
                        </a:rPr>
                        <a:t>4</a:t>
                      </a:r>
                      <a:endParaRPr sz="1200">
                        <a:solidFill>
                          <a:schemeClr val="dk1"/>
                        </a:solidFill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200">
                        <a:solidFill>
                          <a:schemeClr val="dk1"/>
                        </a:solidFill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</a:rPr>
                        <a:t>70%</a:t>
                      </a:r>
                      <a:endParaRPr sz="1200">
                        <a:solidFill>
                          <a:schemeClr val="dk1"/>
                        </a:solidFill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</a:rPr>
                        <a:t>34.10</a:t>
                      </a:r>
                      <a:endParaRPr sz="1200">
                        <a:solidFill>
                          <a:schemeClr val="dk1"/>
                        </a:solidFill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</a:rPr>
                        <a:t>14.61</a:t>
                      </a:r>
                      <a:endParaRPr sz="1200">
                        <a:solidFill>
                          <a:schemeClr val="dk1"/>
                        </a:solidFill>
                      </a:endParaRPr>
                    </a:p>
                  </a:txBody>
                  <a:tcPr marT="91425" marB="91425" marR="91425" marL="91425"/>
                </a:tc>
              </a:tr>
              <a:tr h="23055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</a:rPr>
                        <a:t>Year </a:t>
                      </a:r>
                      <a:r>
                        <a:rPr lang="en" sz="1200">
                          <a:solidFill>
                            <a:schemeClr val="dk1"/>
                          </a:solidFill>
                        </a:rPr>
                        <a:t>5</a:t>
                      </a:r>
                      <a:endParaRPr sz="1200">
                        <a:solidFill>
                          <a:schemeClr val="dk1"/>
                        </a:solidFill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200">
                        <a:solidFill>
                          <a:schemeClr val="dk1"/>
                        </a:solidFill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</a:rPr>
                        <a:t>75%</a:t>
                      </a:r>
                      <a:endParaRPr sz="1200">
                        <a:solidFill>
                          <a:schemeClr val="dk1"/>
                        </a:solidFill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</a:rPr>
                        <a:t>38.01</a:t>
                      </a:r>
                      <a:endParaRPr sz="1200">
                        <a:solidFill>
                          <a:schemeClr val="dk1"/>
                        </a:solidFill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</a:rPr>
                        <a:t>12.67</a:t>
                      </a:r>
                      <a:endParaRPr sz="1200">
                        <a:solidFill>
                          <a:schemeClr val="dk1"/>
                        </a:solidFill>
                      </a:endParaRPr>
                    </a:p>
                  </a:txBody>
                  <a:tcPr marT="91425" marB="91425" marR="91425" marL="91425"/>
                </a:tc>
              </a:tr>
            </a:tbl>
          </a:graphicData>
        </a:graphic>
      </p:graphicFrame>
      <p:sp>
        <p:nvSpPr>
          <p:cNvPr id="194" name="Google Shape;194;p21"/>
          <p:cNvSpPr txBox="1"/>
          <p:nvPr/>
        </p:nvSpPr>
        <p:spPr>
          <a:xfrm>
            <a:off x="2722800" y="4045275"/>
            <a:ext cx="3698400" cy="1046700"/>
          </a:xfrm>
          <a:prstGeom prst="rect">
            <a:avLst/>
          </a:prstGeom>
          <a:solidFill>
            <a:schemeClr val="accent5"/>
          </a:solidFill>
          <a:ln cap="flat" cmpd="sng" w="9525">
            <a:solidFill>
              <a:schemeClr val="accent5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Proposed features of model LVT legislation: </a:t>
            </a:r>
            <a:endParaRPr b="1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• Local option </a:t>
            </a:r>
            <a:endParaRPr b="1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• Uniform application of tax rates </a:t>
            </a:r>
            <a:endParaRPr b="1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• Revenue neutral in first year</a:t>
            </a:r>
            <a:endParaRPr b="1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95" name="Google Shape;195;p21"/>
          <p:cNvSpPr/>
          <p:nvPr/>
        </p:nvSpPr>
        <p:spPr>
          <a:xfrm>
            <a:off x="8078350" y="4114475"/>
            <a:ext cx="1004100" cy="942300"/>
          </a:xfrm>
          <a:prstGeom prst="ellipse">
            <a:avLst/>
          </a:prstGeom>
          <a:solidFill>
            <a:schemeClr val="dk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  <a:effectLst>
            <a:outerShdw blurRad="271463" rotWithShape="0" algn="bl" dist="57150">
              <a:srgbClr val="000000">
                <a:alpha val="75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96" name="Google Shape;196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146222" y="4382136"/>
            <a:ext cx="868408" cy="40675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Marina">
  <a:themeElements>
    <a:clrScheme name="Marina">
      <a:dk1>
        <a:srgbClr val="FFFFFF"/>
      </a:dk1>
      <a:lt1>
        <a:srgbClr val="00517C"/>
      </a:lt1>
      <a:dk2>
        <a:srgbClr val="004065"/>
      </a:dk2>
      <a:lt2>
        <a:srgbClr val="CFD8DC"/>
      </a:lt2>
      <a:accent1>
        <a:srgbClr val="0277BD"/>
      </a:accent1>
      <a:accent2>
        <a:srgbClr val="558B2F"/>
      </a:accent2>
      <a:accent3>
        <a:srgbClr val="009688"/>
      </a:accent3>
      <a:accent4>
        <a:srgbClr val="039BE5"/>
      </a:accent4>
      <a:accent5>
        <a:srgbClr val="8BC34A"/>
      </a:accent5>
      <a:accent6>
        <a:srgbClr val="FFEB38"/>
      </a:accent6>
      <a:hlink>
        <a:srgbClr val="8BC34A"/>
      </a:hlink>
      <a:folHlink>
        <a:srgbClr val="8BC34A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